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60" r:id="rId1"/>
  </p:sldMasterIdLst>
  <p:notesMasterIdLst>
    <p:notesMasterId r:id="rId48"/>
  </p:notesMasterIdLst>
  <p:sldIdLst>
    <p:sldId id="256" r:id="rId2"/>
    <p:sldId id="325" r:id="rId3"/>
    <p:sldId id="259" r:id="rId4"/>
    <p:sldId id="257" r:id="rId5"/>
    <p:sldId id="261" r:id="rId6"/>
    <p:sldId id="308" r:id="rId7"/>
    <p:sldId id="264" r:id="rId8"/>
    <p:sldId id="296" r:id="rId9"/>
    <p:sldId id="263" r:id="rId10"/>
    <p:sldId id="267" r:id="rId11"/>
    <p:sldId id="283" r:id="rId12"/>
    <p:sldId id="294" r:id="rId13"/>
    <p:sldId id="270" r:id="rId14"/>
    <p:sldId id="287" r:id="rId15"/>
    <p:sldId id="314" r:id="rId16"/>
    <p:sldId id="312" r:id="rId17"/>
    <p:sldId id="269" r:id="rId18"/>
    <p:sldId id="290" r:id="rId19"/>
    <p:sldId id="271" r:id="rId20"/>
    <p:sldId id="310" r:id="rId21"/>
    <p:sldId id="272" r:id="rId22"/>
    <p:sldId id="274" r:id="rId23"/>
    <p:sldId id="324" r:id="rId24"/>
    <p:sldId id="278" r:id="rId25"/>
    <p:sldId id="280" r:id="rId26"/>
    <p:sldId id="302" r:id="rId27"/>
    <p:sldId id="303" r:id="rId28"/>
    <p:sldId id="318" r:id="rId29"/>
    <p:sldId id="305" r:id="rId30"/>
    <p:sldId id="319" r:id="rId31"/>
    <p:sldId id="306" r:id="rId32"/>
    <p:sldId id="320" r:id="rId33"/>
    <p:sldId id="316" r:id="rId34"/>
    <p:sldId id="327" r:id="rId35"/>
    <p:sldId id="315" r:id="rId36"/>
    <p:sldId id="321" r:id="rId37"/>
    <p:sldId id="295" r:id="rId38"/>
    <p:sldId id="297" r:id="rId39"/>
    <p:sldId id="322" r:id="rId40"/>
    <p:sldId id="323" r:id="rId41"/>
    <p:sldId id="275" r:id="rId42"/>
    <p:sldId id="311" r:id="rId43"/>
    <p:sldId id="276" r:id="rId44"/>
    <p:sldId id="282" r:id="rId45"/>
    <p:sldId id="326" r:id="rId46"/>
    <p:sldId id="317" r:id="rId4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0514" autoAdjust="0"/>
  </p:normalViewPr>
  <p:slideViewPr>
    <p:cSldViewPr>
      <p:cViewPr>
        <p:scale>
          <a:sx n="100" d="100"/>
          <a:sy n="100" d="100"/>
        </p:scale>
        <p:origin x="-1944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0BD8C-8908-4C26-8F95-6BF0EBE1A42F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F3C6B-75BE-4329-AD3C-40B7909952B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60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it-IT" dirty="0" smtClean="0"/>
              <a:t>Il più efficiente e facile da implementare.</a:t>
            </a:r>
          </a:p>
          <a:p>
            <a:pPr lvl="1">
              <a:buNone/>
            </a:pPr>
            <a:r>
              <a:rPr lang="it-IT" dirty="0" smtClean="0"/>
              <a:t>In confronto ad altri modelli diffusivi che includono fattori di rugosità del materiale e maggiori termini per una più fedele resa, il risultato ultimo non giustifica l’eccessiva differenza di performance, specialmente nell’ambito del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time</a:t>
            </a:r>
            <a:r>
              <a:rPr lang="it-IT" dirty="0" smtClean="0"/>
              <a:t>. La </a:t>
            </a:r>
            <a:r>
              <a:rPr lang="it-IT" dirty="0" err="1" smtClean="0"/>
              <a:t>brdf</a:t>
            </a:r>
            <a:r>
              <a:rPr lang="it-IT" dirty="0" smtClean="0"/>
              <a:t> di Lambert</a:t>
            </a:r>
            <a:r>
              <a:rPr lang="it-IT" baseline="0" dirty="0" smtClean="0"/>
              <a:t> infatti è un valore costante, ovvero </a:t>
            </a:r>
            <a:r>
              <a:rPr lang="it-IT" baseline="0" dirty="0" err="1" smtClean="0"/>
              <a:t>Cdiff</a:t>
            </a:r>
            <a:r>
              <a:rPr lang="it-IT" baseline="0" dirty="0" smtClean="0"/>
              <a:t> su </a:t>
            </a:r>
            <a:r>
              <a:rPr lang="it-IT" baseline="0" dirty="0" err="1" smtClean="0"/>
              <a:t>pigreco</a:t>
            </a:r>
            <a:r>
              <a:rPr lang="it-IT" baseline="0" dirty="0" smtClean="0"/>
              <a:t>, dove </a:t>
            </a:r>
            <a:r>
              <a:rPr lang="it-IT" baseline="0" dirty="0" err="1" smtClean="0"/>
              <a:t>cdiff</a:t>
            </a:r>
            <a:r>
              <a:rPr lang="it-IT" baseline="0" dirty="0" smtClean="0"/>
              <a:t> è il diffuse color, cioè la frazione di luce riflessa in maniera diffusiva. Questo parametro corrisponde a quello che comunemente viene chiamato “colore” di un materiale.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F3C6B-75BE-4329-AD3C-40B7909952B6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F3C6B-75BE-4329-AD3C-40B7909952B6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20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Molti</a:t>
            </a:r>
            <a:r>
              <a:rPr lang="it-IT" baseline="0" dirty="0" smtClean="0"/>
              <a:t> modelli a </a:t>
            </a:r>
            <a:r>
              <a:rPr lang="it-IT" baseline="0" dirty="0" err="1" smtClean="0"/>
              <a:t>microfaccette</a:t>
            </a:r>
            <a:r>
              <a:rPr lang="it-IT" baseline="0" dirty="0" smtClean="0"/>
              <a:t> rimpiazzano la funzione G(l,v,h) e il denominatore (n,l)(n,v) con una singola espressione chiamata </a:t>
            </a:r>
            <a:r>
              <a:rPr lang="it-IT" i="1" baseline="0" dirty="0" err="1" smtClean="0"/>
              <a:t>visibility</a:t>
            </a:r>
            <a:r>
              <a:rPr lang="it-IT" i="1" baseline="0" dirty="0" smtClean="0"/>
              <a:t> </a:t>
            </a:r>
            <a:r>
              <a:rPr lang="it-IT" i="1" baseline="0" dirty="0" err="1" smtClean="0"/>
              <a:t>term</a:t>
            </a:r>
            <a:r>
              <a:rPr lang="it-IT" i="0" baseline="0" dirty="0" smtClean="0"/>
              <a:t>, e in molti casi di game e film production questo termine scompare, ovvero è uguale ad 1. Questo equivale a dire che la </a:t>
            </a:r>
            <a:r>
              <a:rPr lang="it-IT" i="0" baseline="0" dirty="0" err="1" smtClean="0"/>
              <a:t>geometry</a:t>
            </a:r>
            <a:r>
              <a:rPr lang="it-IT" i="0" baseline="0" dirty="0" smtClean="0"/>
              <a:t> </a:t>
            </a:r>
            <a:r>
              <a:rPr lang="it-IT" i="0" baseline="0" dirty="0" err="1" smtClean="0"/>
              <a:t>function</a:t>
            </a:r>
            <a:r>
              <a:rPr lang="it-IT" i="0" baseline="0" dirty="0" smtClean="0"/>
              <a:t> è quella “implicita” (n,l)(n,v): essa funziona in quanto vale 1 quando </a:t>
            </a:r>
            <a:r>
              <a:rPr lang="it-IT" i="0" baseline="0" dirty="0" err="1" smtClean="0"/>
              <a:t>l=n</a:t>
            </a:r>
            <a:r>
              <a:rPr lang="it-IT" i="0" baseline="0" dirty="0" smtClean="0"/>
              <a:t> e quando </a:t>
            </a:r>
            <a:r>
              <a:rPr lang="it-IT" i="0" baseline="0" dirty="0" err="1" smtClean="0"/>
              <a:t>v=n</a:t>
            </a:r>
            <a:r>
              <a:rPr lang="it-IT" i="0" baseline="0" dirty="0" smtClean="0"/>
              <a:t> (non ci sono occlusioni o </a:t>
            </a:r>
            <a:r>
              <a:rPr lang="it-IT" i="0" baseline="0" dirty="0" err="1" smtClean="0"/>
              <a:t>shadowing</a:t>
            </a:r>
            <a:r>
              <a:rPr lang="it-IT" i="0" baseline="0" dirty="0" smtClean="0"/>
              <a:t> quando si guarda e si illumina lungo la direzione della normale) e tende a 0 ad angoli inclinati sia con l che con v. Quando viene comparata ad altre funzioni però, ci si accorge che questa tende a 0 troppo velocemente.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F3C6B-75BE-4329-AD3C-40B7909952B6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Beckmann</a:t>
            </a:r>
            <a:r>
              <a:rPr lang="it-IT" dirty="0" smtClean="0"/>
              <a:t> </a:t>
            </a:r>
            <a:r>
              <a:rPr lang="it-IT" sz="1200" dirty="0" smtClean="0"/>
              <a:t>può rappresentare molti più livelli di rugosità, ma ad un costo molto maggiore rispetto la NDF di </a:t>
            </a:r>
            <a:r>
              <a:rPr lang="it-IT" sz="1200" dirty="0" err="1" smtClean="0"/>
              <a:t>Phong</a:t>
            </a:r>
            <a:r>
              <a:rPr lang="it-IT" sz="12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GGX invece può modellare una distribuzione uniforme (come </a:t>
            </a:r>
            <a:r>
              <a:rPr lang="it-IT" sz="1200" dirty="0" err="1" smtClean="0"/>
              <a:t>Phong</a:t>
            </a:r>
            <a:r>
              <a:rPr lang="it-IT" sz="1200" dirty="0" smtClean="0"/>
              <a:t>) e anche una superficie ad alta rugosità (come </a:t>
            </a:r>
            <a:r>
              <a:rPr lang="it-IT" sz="1200" dirty="0" err="1" smtClean="0"/>
              <a:t>Beckmann</a:t>
            </a:r>
            <a:r>
              <a:rPr lang="it-IT" sz="1200" dirty="0" smtClean="0"/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F3C6B-75BE-4329-AD3C-40B7909952B6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05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22DC983-16C6-4960-88C9-59798C30E640}" type="datetimeFigureOut">
              <a:rPr lang="it-IT" smtClean="0"/>
              <a:pPr/>
              <a:t>21/10/2014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582164D-011D-4A3C-A2BE-15A7337D32B6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1" r:id="rId1"/>
    <p:sldLayoutId id="2147484862" r:id="rId2"/>
    <p:sldLayoutId id="2147484863" r:id="rId3"/>
    <p:sldLayoutId id="2147484864" r:id="rId4"/>
    <p:sldLayoutId id="2147484865" r:id="rId5"/>
    <p:sldLayoutId id="2147484866" r:id="rId6"/>
    <p:sldLayoutId id="2147484867" r:id="rId7"/>
    <p:sldLayoutId id="2147484868" r:id="rId8"/>
    <p:sldLayoutId id="2147484869" r:id="rId9"/>
    <p:sldLayoutId id="2147484870" r:id="rId10"/>
    <p:sldLayoutId id="21474848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1.png"/><Relationship Id="rId4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81.png"/><Relationship Id="rId18" Type="http://schemas.openxmlformats.org/officeDocument/2006/relationships/image" Target="../media/image430.png"/><Relationship Id="rId3" Type="http://schemas.openxmlformats.org/officeDocument/2006/relationships/image" Target="../media/image290.png"/><Relationship Id="rId7" Type="http://schemas.openxmlformats.org/officeDocument/2006/relationships/image" Target="../media/image68.png"/><Relationship Id="rId12" Type="http://schemas.openxmlformats.org/officeDocument/2006/relationships/image" Target="../media/image37.png"/><Relationship Id="rId1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2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360.png"/><Relationship Id="rId5" Type="http://schemas.openxmlformats.org/officeDocument/2006/relationships/image" Target="../media/image310.png"/><Relationship Id="rId15" Type="http://schemas.openxmlformats.org/officeDocument/2006/relationships/image" Target="../media/image401.png"/><Relationship Id="rId10" Type="http://schemas.openxmlformats.org/officeDocument/2006/relationships/image" Target="../media/image350.png"/><Relationship Id="rId19" Type="http://schemas.openxmlformats.org/officeDocument/2006/relationships/image" Target="../media/image65.png"/><Relationship Id="rId4" Type="http://schemas.openxmlformats.org/officeDocument/2006/relationships/image" Target="../media/image300.png"/><Relationship Id="rId9" Type="http://schemas.openxmlformats.org/officeDocument/2006/relationships/image" Target="../media/image17.png"/><Relationship Id="rId1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0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362200" y="3933056"/>
            <a:ext cx="6477000" cy="1828800"/>
          </a:xfrm>
        </p:spPr>
        <p:txBody>
          <a:bodyPr>
            <a:noAutofit/>
          </a:bodyPr>
          <a:lstStyle/>
          <a:p>
            <a:r>
              <a:rPr lang="it-IT" sz="5700" dirty="0" smtClean="0"/>
              <a:t>PHYSICALLY BASED SHADING in REAL TIME </a:t>
            </a:r>
            <a:endParaRPr lang="it-IT" sz="5700" cap="none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it-IT" sz="1900" dirty="0" smtClean="0"/>
              <a:t>Relatore: Massimo </a:t>
            </a:r>
            <a:r>
              <a:rPr lang="it-IT" sz="1900" dirty="0" err="1" smtClean="0"/>
              <a:t>Picardello</a:t>
            </a:r>
            <a:r>
              <a:rPr lang="it-IT" sz="1900" dirty="0" smtClean="0"/>
              <a:t>      Laureando: Alessio Paoletti</a:t>
            </a:r>
            <a:endParaRPr lang="it-IT" sz="1900" dirty="0"/>
          </a:p>
        </p:txBody>
      </p:sp>
      <p:pic>
        <p:nvPicPr>
          <p:cNvPr id="52228" name="Picture 4" descr="E:\Ale\Uni\Tesina\img\unitv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339752" y="1052736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 smtClean="0">
                <a:solidFill>
                  <a:schemeClr val="tx2"/>
                </a:solidFill>
                <a:latin typeface="+mj-lt"/>
              </a:rPr>
              <a:t>Corso di Laurea:</a:t>
            </a:r>
          </a:p>
          <a:p>
            <a:r>
              <a:rPr lang="it-IT" sz="2300" dirty="0" smtClean="0">
                <a:solidFill>
                  <a:schemeClr val="tx2"/>
                </a:solidFill>
                <a:latin typeface="+mj-lt"/>
              </a:rPr>
              <a:t>Scienze e Tecnologie per i Media</a:t>
            </a:r>
            <a:endParaRPr lang="it-IT" sz="2300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SPECULAR BRDF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697353"/>
            <a:ext cx="8229600" cy="19476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300" dirty="0" smtClean="0"/>
              <a:t>Cook-Torrance </a:t>
            </a:r>
            <a:r>
              <a:rPr lang="it-IT" sz="2300" dirty="0" err="1" smtClean="0"/>
              <a:t>microfacet</a:t>
            </a:r>
            <a:r>
              <a:rPr lang="it-IT" sz="2300" dirty="0" smtClean="0"/>
              <a:t> model</a:t>
            </a:r>
          </a:p>
          <a:p>
            <a:pPr lvl="1">
              <a:lnSpc>
                <a:spcPct val="150000"/>
              </a:lnSpc>
            </a:pPr>
            <a:r>
              <a:rPr lang="it-IT" sz="2100" dirty="0"/>
              <a:t>Teoria delle </a:t>
            </a:r>
            <a:r>
              <a:rPr lang="it-IT" sz="2100" dirty="0" err="1" smtClean="0"/>
              <a:t>microfaccette</a:t>
            </a:r>
            <a:endParaRPr lang="it-IT" sz="2100" dirty="0" smtClean="0"/>
          </a:p>
          <a:p>
            <a:pPr lvl="1">
              <a:lnSpc>
                <a:spcPct val="150000"/>
              </a:lnSpc>
            </a:pPr>
            <a:r>
              <a:rPr lang="it-IT" sz="2100" dirty="0" smtClean="0"/>
              <a:t>Approccio realistico alla specularità</a:t>
            </a:r>
          </a:p>
        </p:txBody>
      </p:sp>
      <p:graphicFrame>
        <p:nvGraphicFramePr>
          <p:cNvPr id="4" name="Ogget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8341"/>
              </p:ext>
            </p:extLst>
          </p:nvPr>
        </p:nvGraphicFramePr>
        <p:xfrm>
          <a:off x="1403648" y="3864503"/>
          <a:ext cx="659855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2" name="Equazione" r:id="rId3" imgW="2400120" imgH="419040" progId="Equation.3">
                  <p:embed/>
                </p:oleObj>
              </mc:Choice>
              <mc:Fallback>
                <p:oleObj name="Equazione" r:id="rId3" imgW="240012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864503"/>
                        <a:ext cx="6598551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395536" y="6957392"/>
                <a:ext cx="83529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it-IT" sz="21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/>
                          </a:rPr>
                          <m:t>h</m:t>
                        </m:r>
                      </m:e>
                    </m:d>
                  </m:oMath>
                </a14:m>
                <a:r>
                  <a:rPr lang="it-IT" sz="2100" dirty="0" smtClean="0"/>
                  <a:t> : </a:t>
                </a:r>
                <a:r>
                  <a:rPr lang="it-IT" sz="2100" dirty="0" err="1" smtClean="0"/>
                  <a:t>microgeometry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normal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distribution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function</a:t>
                </a:r>
                <a:r>
                  <a:rPr lang="it-IT" sz="2100" dirty="0" smtClean="0"/>
                  <a:t> (NDF)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/>
                      </a:rPr>
                      <m:t>𝐺</m:t>
                    </m:r>
                    <m:r>
                      <a:rPr lang="it-IT" sz="2100" b="0" i="1" smtClean="0">
                        <a:latin typeface="Cambria Math"/>
                      </a:rPr>
                      <m:t>(</m:t>
                    </m:r>
                    <m:r>
                      <a:rPr lang="it-IT" sz="2100" b="0" i="1" smtClean="0">
                        <a:latin typeface="Cambria Math"/>
                      </a:rPr>
                      <m:t>𝑙</m:t>
                    </m:r>
                    <m:r>
                      <a:rPr lang="it-IT" sz="2100" b="0" i="1" smtClean="0">
                        <a:latin typeface="Cambria Math"/>
                      </a:rPr>
                      <m:t>,</m:t>
                    </m:r>
                    <m:r>
                      <a:rPr lang="it-IT" sz="2100" b="0" i="1" smtClean="0">
                        <a:latin typeface="Cambria Math"/>
                      </a:rPr>
                      <m:t>𝑣</m:t>
                    </m:r>
                    <m:r>
                      <a:rPr lang="it-IT" sz="2100" b="0" i="1" smtClean="0">
                        <a:latin typeface="Cambria Math"/>
                      </a:rPr>
                      <m:t>,</m:t>
                    </m:r>
                    <m:r>
                      <a:rPr lang="it-IT" sz="2100" b="0" i="1" smtClean="0">
                        <a:latin typeface="Cambria Math"/>
                      </a:rPr>
                      <m:t>h</m:t>
                    </m:r>
                    <m:r>
                      <a:rPr lang="it-IT" sz="21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it-IT" sz="2100" dirty="0" smtClean="0"/>
                  <a:t> : </a:t>
                </a:r>
                <a:r>
                  <a:rPr lang="it-IT" sz="2100" dirty="0" err="1" smtClean="0"/>
                  <a:t>geometry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function</a:t>
                </a:r>
                <a:r>
                  <a:rPr lang="it-IT" sz="2100" dirty="0" smtClean="0"/>
                  <a:t> (</a:t>
                </a:r>
                <a:r>
                  <a:rPr lang="it-IT" sz="2100" dirty="0" err="1" smtClean="0"/>
                  <a:t>shadowing-masking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factor</a:t>
                </a:r>
                <a:r>
                  <a:rPr lang="it-IT" sz="21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/>
                      </a:rPr>
                      <m:t>𝐹</m:t>
                    </m:r>
                    <m:r>
                      <a:rPr lang="it-IT" sz="2100" b="0" i="1" smtClean="0">
                        <a:latin typeface="Cambria Math"/>
                      </a:rPr>
                      <m:t>(</m:t>
                    </m:r>
                    <m:r>
                      <a:rPr lang="it-IT" sz="2100" b="0" i="1" smtClean="0">
                        <a:latin typeface="Cambria Math"/>
                      </a:rPr>
                      <m:t>𝑙</m:t>
                    </m:r>
                    <m:r>
                      <a:rPr lang="it-IT" sz="2100" b="0" i="1" smtClean="0">
                        <a:latin typeface="Cambria Math"/>
                      </a:rPr>
                      <m:t>,</m:t>
                    </m:r>
                    <m:r>
                      <a:rPr lang="it-IT" sz="2100" b="0" i="1" smtClean="0">
                        <a:latin typeface="Cambria Math"/>
                      </a:rPr>
                      <m:t>h</m:t>
                    </m:r>
                    <m:r>
                      <a:rPr lang="it-IT" sz="21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it-IT" sz="2100" dirty="0" smtClean="0"/>
                  <a:t> : </a:t>
                </a:r>
                <a:r>
                  <a:rPr lang="it-IT" sz="2100" dirty="0" err="1" smtClean="0"/>
                  <a:t>Fresnel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reflectance</a:t>
                </a:r>
                <a:endParaRPr lang="it-IT" sz="21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/>
                      </a:rPr>
                      <m:t>4(</m:t>
                    </m:r>
                    <m:r>
                      <a:rPr lang="it-IT" sz="2100" b="0" i="1" smtClean="0">
                        <a:latin typeface="Cambria Math"/>
                      </a:rPr>
                      <m:t>𝑛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)(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𝑣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sz="2100" dirty="0" smtClean="0"/>
                  <a:t> : </a:t>
                </a:r>
                <a:r>
                  <a:rPr lang="it-IT" sz="2100" dirty="0" err="1" smtClean="0"/>
                  <a:t>microfacet</a:t>
                </a:r>
                <a:r>
                  <a:rPr lang="it-IT" sz="2100" dirty="0" smtClean="0"/>
                  <a:t> model </a:t>
                </a:r>
                <a:r>
                  <a:rPr lang="it-IT" sz="2100" dirty="0" err="1" smtClean="0"/>
                  <a:t>correction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factor</a:t>
                </a:r>
                <a:endParaRPr lang="it-IT" sz="21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957392"/>
                <a:ext cx="8352928" cy="2031325"/>
              </a:xfrm>
              <a:prstGeom prst="rect">
                <a:avLst/>
              </a:prstGeom>
              <a:blipFill rotWithShape="1">
                <a:blip r:embed="rId5"/>
                <a:stretch>
                  <a:fillRect l="-73" b="-14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3951E-6 L 0.00156 -0.2838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420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4234 L 0.01424 -0.5012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95300" y="228600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lang="it-IT" sz="3700" dirty="0" err="1" smtClean="0"/>
              <a:t>Microfacet</a:t>
            </a:r>
            <a:r>
              <a:rPr lang="it-IT" sz="3700" dirty="0" smtClean="0"/>
              <a:t> </a:t>
            </a:r>
            <a:r>
              <a:rPr lang="it-IT" sz="3700" dirty="0" err="1" smtClean="0"/>
              <a:t>model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395536" y="1628800"/>
            <a:ext cx="8291264" cy="4824536"/>
          </a:xfrm>
        </p:spPr>
        <p:txBody>
          <a:bodyPr>
            <a:normAutofit/>
          </a:bodyPr>
          <a:lstStyle/>
          <a:p>
            <a:r>
              <a:rPr lang="it-IT" sz="2300" dirty="0" smtClean="0"/>
              <a:t>Suddivisione della superficie in </a:t>
            </a:r>
            <a:r>
              <a:rPr lang="it-IT" sz="2300" i="1" dirty="0" err="1" smtClean="0"/>
              <a:t>microgeometry</a:t>
            </a:r>
            <a:endParaRPr lang="it-IT" sz="2300" i="1" dirty="0" smtClean="0"/>
          </a:p>
          <a:p>
            <a:pPr lvl="1"/>
            <a:r>
              <a:rPr lang="it-IT" sz="1900" dirty="0" smtClean="0"/>
              <a:t>scala invisibile all’occhio umano</a:t>
            </a:r>
          </a:p>
          <a:p>
            <a:pPr lvl="1"/>
            <a:r>
              <a:rPr lang="it-IT" sz="1900" dirty="0" smtClean="0"/>
              <a:t>scala maggiore rispetto la lunghezza d’onda della luce</a:t>
            </a:r>
          </a:p>
          <a:p>
            <a:pPr marL="0" indent="0">
              <a:buNone/>
            </a:pPr>
            <a:endParaRPr lang="it-IT" sz="1500" dirty="0"/>
          </a:p>
          <a:p>
            <a:pPr marL="0" indent="0">
              <a:buNone/>
            </a:pPr>
            <a:endParaRPr lang="it-IT" sz="2100" dirty="0" smtClean="0"/>
          </a:p>
          <a:p>
            <a:pPr>
              <a:buNone/>
            </a:pPr>
            <a:endParaRPr lang="it-IT" sz="2100" dirty="0" smtClean="0"/>
          </a:p>
          <a:p>
            <a:endParaRPr lang="it-IT" sz="2100" dirty="0" smtClean="0"/>
          </a:p>
          <a:p>
            <a:pPr marL="0" indent="0">
              <a:buNone/>
            </a:pPr>
            <a:endParaRPr lang="it-IT" sz="2100" dirty="0" smtClean="0"/>
          </a:p>
          <a:p>
            <a:endParaRPr lang="it-IT" sz="2300" dirty="0" smtClean="0"/>
          </a:p>
          <a:p>
            <a:endParaRPr lang="it-IT" sz="2300" dirty="0" smtClean="0"/>
          </a:p>
          <a:p>
            <a:r>
              <a:rPr lang="it-IT" sz="2300" dirty="0" smtClean="0"/>
              <a:t>Ogni faccetta della </a:t>
            </a:r>
            <a:r>
              <a:rPr lang="it-IT" sz="2300" i="1" dirty="0" err="1" smtClean="0"/>
              <a:t>microsurface</a:t>
            </a:r>
            <a:r>
              <a:rPr lang="it-IT" sz="2300" dirty="0" smtClean="0"/>
              <a:t> ha la sua normale </a:t>
            </a:r>
            <a:r>
              <a:rPr lang="it-IT" sz="2300" i="1" dirty="0" smtClean="0"/>
              <a:t>m </a:t>
            </a:r>
            <a:endParaRPr lang="it-IT" sz="2300" dirty="0" smtClean="0"/>
          </a:p>
        </p:txBody>
      </p:sp>
      <p:pic>
        <p:nvPicPr>
          <p:cNvPr id="26628" name="Picture 4" descr="E:\Ale\Uni\Tesina\macroemicrosurfac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525" y="2708920"/>
            <a:ext cx="5389763" cy="259228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E:\Ale\Uni\Tesina\microfacetThe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8" y="1169748"/>
            <a:ext cx="6615191" cy="17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E:\Ale\Uni\Tesina\Shadowin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46168"/>
            <a:ext cx="2880320" cy="18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E:\Ale\Uni\Tesina\Masking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19854"/>
            <a:ext cx="2916560" cy="18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-33146" y="484947"/>
            <a:ext cx="914400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700" dirty="0" smtClean="0"/>
              <a:t>MICROFACET MODEL with </a:t>
            </a:r>
            <a:r>
              <a:rPr lang="it-IT" sz="2700" dirty="0" err="1" smtClean="0"/>
              <a:t>shadowing-masking</a:t>
            </a:r>
            <a:r>
              <a:rPr lang="it-IT" sz="2700" dirty="0" smtClean="0"/>
              <a:t> </a:t>
            </a:r>
            <a:r>
              <a:rPr lang="it-IT" sz="2700" dirty="0" err="1" smtClean="0"/>
              <a:t>effect</a:t>
            </a:r>
            <a:endParaRPr lang="it-IT" sz="27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187624" y="5894560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 smtClean="0"/>
              <a:t>Shadowing</a:t>
            </a:r>
            <a:r>
              <a:rPr lang="it-IT" sz="1500" dirty="0" smtClean="0"/>
              <a:t> - </a:t>
            </a:r>
            <a:r>
              <a:rPr lang="it-IT" sz="1500" dirty="0" err="1" smtClean="0"/>
              <a:t>microfaccette</a:t>
            </a:r>
            <a:r>
              <a:rPr lang="it-IT" sz="1500" dirty="0" smtClean="0"/>
              <a:t> fanno ombra su altre</a:t>
            </a:r>
            <a:endParaRPr lang="it-IT" sz="15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076056" y="5885096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 smtClean="0"/>
              <a:t>Masking</a:t>
            </a:r>
            <a:r>
              <a:rPr lang="it-IT" sz="1500" i="1" dirty="0" smtClean="0"/>
              <a:t> </a:t>
            </a:r>
            <a:r>
              <a:rPr lang="it-IT" sz="1500" dirty="0" smtClean="0"/>
              <a:t>- </a:t>
            </a:r>
            <a:r>
              <a:rPr lang="it-IT" sz="1500" dirty="0" err="1" smtClean="0"/>
              <a:t>microfaccette</a:t>
            </a:r>
            <a:r>
              <a:rPr lang="it-IT" sz="1500" dirty="0" smtClean="0"/>
              <a:t> occludono alla vista altre </a:t>
            </a:r>
            <a:r>
              <a:rPr lang="it-IT" sz="1500" dirty="0" err="1" smtClean="0"/>
              <a:t>microfaccette</a:t>
            </a:r>
            <a:endParaRPr lang="it-IT" sz="15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23427" y="2978949"/>
            <a:ext cx="783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/>
              <a:t>Sia </a:t>
            </a:r>
            <a:r>
              <a:rPr lang="it-IT" sz="1900" i="1" dirty="0" smtClean="0"/>
              <a:t>h (</a:t>
            </a:r>
            <a:r>
              <a:rPr lang="it-IT" sz="1900" i="1" dirty="0" err="1" smtClean="0"/>
              <a:t>halfvector</a:t>
            </a:r>
            <a:r>
              <a:rPr lang="it-IT" sz="1900" i="1" dirty="0" smtClean="0"/>
              <a:t>) </a:t>
            </a:r>
            <a:r>
              <a:rPr lang="it-IT" sz="1900" dirty="0"/>
              <a:t>il vettore a metà tra </a:t>
            </a:r>
            <a:r>
              <a:rPr lang="it-IT" sz="1900" i="1" dirty="0"/>
              <a:t>l </a:t>
            </a:r>
            <a:r>
              <a:rPr lang="it-IT" sz="1900" dirty="0"/>
              <a:t>e </a:t>
            </a:r>
            <a:r>
              <a:rPr lang="it-IT" sz="1900" i="1" dirty="0"/>
              <a:t>v</a:t>
            </a:r>
            <a:r>
              <a:rPr lang="it-IT" sz="1900" dirty="0"/>
              <a:t> , </a:t>
            </a:r>
            <a:endParaRPr lang="it-IT" sz="1900" dirty="0" smtClean="0"/>
          </a:p>
          <a:p>
            <a:r>
              <a:rPr lang="it-IT" sz="1900" dirty="0" smtClean="0"/>
              <a:t>solo </a:t>
            </a:r>
            <a:r>
              <a:rPr lang="it-IT" sz="1900" dirty="0"/>
              <a:t>le </a:t>
            </a:r>
            <a:r>
              <a:rPr lang="it-IT" sz="1900" dirty="0" err="1"/>
              <a:t>microfaccette</a:t>
            </a:r>
            <a:r>
              <a:rPr lang="it-IT" sz="1900" dirty="0"/>
              <a:t> con </a:t>
            </a:r>
            <a:r>
              <a:rPr lang="it-IT" sz="1900" i="1" dirty="0"/>
              <a:t>m=h</a:t>
            </a:r>
            <a:r>
              <a:rPr lang="it-IT" sz="1900" dirty="0"/>
              <a:t> daranno contributo speculare alla scena</a:t>
            </a:r>
          </a:p>
          <a:p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067092" y="4172902"/>
            <a:ext cx="32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663308" y="4495681"/>
            <a:ext cx="28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smtClean="0"/>
              <a:t>NORMAL DISTRIBUTION FUNCTION (NDF)</a:t>
            </a:r>
            <a:endParaRPr lang="it-IT" sz="30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693897"/>
            <a:ext cx="8229600" cy="1371608"/>
          </a:xfrm>
        </p:spPr>
        <p:txBody>
          <a:bodyPr>
            <a:normAutofit/>
          </a:bodyPr>
          <a:lstStyle/>
          <a:p>
            <a:r>
              <a:rPr lang="it-IT" sz="2300" dirty="0" smtClean="0"/>
              <a:t>Restituisce un valore scalare </a:t>
            </a:r>
          </a:p>
          <a:p>
            <a:r>
              <a:rPr lang="it-IT" sz="2300" dirty="0" smtClean="0"/>
              <a:t>Rappresenta la distribuzione dell’orientamento delle micro-normali di una superficie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0" y="4653136"/>
            <a:ext cx="9144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dirty="0" smtClean="0"/>
              <a:t>Determina la grandezza, l’intensità e la forma dell’</a:t>
            </a:r>
            <a:r>
              <a:rPr lang="it-IT" sz="2500" dirty="0" err="1" smtClean="0"/>
              <a:t>highlight</a:t>
            </a:r>
            <a:endParaRPr lang="it-IT" sz="2500" dirty="0" smtClean="0"/>
          </a:p>
          <a:p>
            <a:endParaRPr lang="it-IT" dirty="0"/>
          </a:p>
        </p:txBody>
      </p:sp>
      <p:sp>
        <p:nvSpPr>
          <p:cNvPr id="6" name="Segnaposto contenuto 1"/>
          <p:cNvSpPr txBox="1">
            <a:spLocks/>
          </p:cNvSpPr>
          <p:nvPr/>
        </p:nvSpPr>
        <p:spPr>
          <a:xfrm>
            <a:off x="1115616" y="3139241"/>
            <a:ext cx="5472608" cy="505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 smtClean="0"/>
              <a:t>Va normalizzata secondo la formula:</a:t>
            </a:r>
            <a:endParaRPr lang="it-IT" sz="1900" dirty="0"/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45241"/>
              </p:ext>
            </p:extLst>
          </p:nvPr>
        </p:nvGraphicFramePr>
        <p:xfrm>
          <a:off x="2555776" y="3645024"/>
          <a:ext cx="37052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" name="Equazione" r:id="rId4" imgW="2031840" imgH="380880" progId="Equation.3">
                  <p:embed/>
                </p:oleObj>
              </mc:Choice>
              <mc:Fallback>
                <p:oleObj name="Equazione" r:id="rId4" imgW="2031840" imgH="380880" progId="Equation.3">
                  <p:embed/>
                  <p:pic>
                    <p:nvPicPr>
                      <p:cNvPr id="0" name="Ogget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645024"/>
                        <a:ext cx="37052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𝑫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𝒉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6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smtClean="0"/>
              <a:t>NORMAL DISTRIBUTION FUNCTION (NDF)</a:t>
            </a:r>
            <a:endParaRPr lang="it-I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700807"/>
                <a:ext cx="8280920" cy="504057"/>
              </a:xfrm>
            </p:spPr>
            <p:txBody>
              <a:bodyPr>
                <a:noAutofit/>
              </a:bodyPr>
              <a:lstStyle/>
              <a:p>
                <a:r>
                  <a:rPr lang="it-IT" sz="2100" dirty="0" smtClean="0"/>
                  <a:t>Alcuni esempi:	</a:t>
                </a:r>
                <a14:m>
                  <m:oMath xmlns:m="http://schemas.openxmlformats.org/officeDocument/2006/math">
                    <m:r>
                      <a:rPr lang="it-IT" sz="21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𝑟𝑜𝑢𝑔h𝑛𝑒𝑠𝑠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   (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𝑟𝑢𝑔𝑜𝑠𝑖𝑡</m:t>
                    </m:r>
                    <m:r>
                      <a:rPr lang="it-IT" sz="2100" b="0" i="1" smtClean="0">
                        <a:latin typeface="Cambria Math"/>
                        <a:ea typeface="Cambria Math"/>
                      </a:rPr>
                      <m:t>à)</m:t>
                    </m:r>
                  </m:oMath>
                </a14:m>
                <a:r>
                  <a:rPr lang="it-IT" sz="2100" dirty="0" smtClean="0"/>
                  <a:t>	</a:t>
                </a:r>
                <a:endParaRPr lang="it-IT" sz="2100" dirty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700807"/>
                <a:ext cx="8280920" cy="504057"/>
              </a:xfrm>
              <a:blipFill rotWithShape="1">
                <a:blip r:embed="rId2"/>
                <a:stretch>
                  <a:fillRect t="-7229" b="-48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184151" y="2724886"/>
                <a:ext cx="2808312" cy="524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9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9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9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it-IT" sz="1900" b="0" i="1" smtClean="0">
                            <a:latin typeface="Cambria Math"/>
                          </a:rPr>
                          <m:t>+2</m:t>
                        </m:r>
                      </m:num>
                      <m:den>
                        <m:r>
                          <a:rPr lang="it-IT" sz="1900" b="0" i="1" smtClean="0">
                            <a:latin typeface="Cambria Math"/>
                          </a:rPr>
                          <m:t>2</m:t>
                        </m:r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IT" sz="1900" b="0" i="1" smtClean="0">
                            <a:latin typeface="Cambria Math"/>
                          </a:rPr>
                          <m:t>(</m:t>
                        </m:r>
                        <m:r>
                          <a:rPr lang="it-IT" sz="1900" b="0" i="1" smtClean="0">
                            <a:latin typeface="Cambria Math"/>
                          </a:rPr>
                          <m:t>𝑛</m:t>
                        </m:r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h</m:t>
                        </m:r>
                        <m:r>
                          <a:rPr lang="it-IT" sz="19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9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1400" dirty="0" smtClean="0"/>
                  <a:t> </a:t>
                </a:r>
                <a:endParaRPr lang="it-IT" sz="1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151" y="2724886"/>
                <a:ext cx="2808312" cy="52450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184151" y="3573405"/>
                <a:ext cx="3528392" cy="79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9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9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t-IT" sz="19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Sup>
                          <m:sSubSup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  <m:sup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den>
                    </m:f>
                    <m:sSup>
                      <m:sSupPr>
                        <m:ctrlPr>
                          <a:rPr lang="it-IT" sz="19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9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9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it-IT" sz="19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it-IT" sz="19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h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it-IT" sz="1900" dirty="0" smtClean="0"/>
                  <a:t> </a:t>
                </a: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151" y="3573405"/>
                <a:ext cx="3528392" cy="79508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184151" y="4878990"/>
                <a:ext cx="3744416" cy="72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9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9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900" b="0" i="1" smtClean="0">
                                <a:latin typeface="Cambria Math"/>
                              </a:rPr>
                              <m:t>𝑡𝑟</m:t>
                            </m:r>
                          </m:sub>
                          <m:sup>
                            <m:r>
                              <a:rPr lang="it-IT" sz="19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t-IT" sz="19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it-IT" sz="19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19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9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9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19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𝑡𝑟</m:t>
                                        </m:r>
                                      </m:sub>
                                      <m:sup>
                                        <m:r>
                                          <a:rPr lang="it-IT" sz="1900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it-IT" sz="1900" i="1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it-IT" sz="1900" i="1">
                                    <a:latin typeface="Cambria Math"/>
                                    <a:ea typeface="Cambria Math"/>
                                  </a:rPr>
                                  <m:t> + 1</m:t>
                                </m:r>
                              </m:e>
                            </m:d>
                          </m:e>
                          <m:sup>
                            <m:r>
                              <a:rPr lang="it-IT" sz="19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900" dirty="0" smtClean="0"/>
                  <a:t> </a:t>
                </a: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151" y="4878990"/>
                <a:ext cx="3744416" cy="7287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580112" y="2692377"/>
                <a:ext cx="2376264" cy="5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500" i="1">
                        <a:latin typeface="Cambria Math"/>
                        <a:ea typeface="Cambria Math"/>
                      </a:rPr>
                      <m:t>→0 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𝑟𝑜𝑢𝑔h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𝑠𝑢𝑟𝑓𝑎𝑐𝑒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   </m:t>
                    </m:r>
                  </m:oMath>
                </a14:m>
                <a:r>
                  <a:rPr lang="it-IT" sz="1500" i="1" dirty="0" smtClean="0">
                    <a:latin typeface="Cambria Math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500" i="1">
                        <a:latin typeface="Cambria Math"/>
                        <a:ea typeface="Cambria Math"/>
                      </a:rPr>
                      <m:t>→∞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𝑝𝑒𝑟𝑓𝑒𝑐𝑡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𝑚𝑖𝑟𝑟𝑜𝑟</m:t>
                    </m:r>
                  </m:oMath>
                </a14:m>
                <a:r>
                  <a:rPr lang="it-IT" sz="1500" i="1" dirty="0" smtClean="0">
                    <a:latin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692377"/>
                <a:ext cx="2376264" cy="589520"/>
              </a:xfrm>
              <a:prstGeom prst="rect">
                <a:avLst/>
              </a:prstGeom>
              <a:blipFill rotWithShape="1"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/>
          <p:cNvSpPr txBox="1"/>
          <p:nvPr/>
        </p:nvSpPr>
        <p:spPr>
          <a:xfrm>
            <a:off x="287610" y="281848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Phong</a:t>
            </a:r>
            <a:r>
              <a:rPr lang="it-IT" dirty="0"/>
              <a:t>: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1520" y="39033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Beckmann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883549" y="3738770"/>
                <a:ext cx="1368152" cy="4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5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500" i="1">
                            <a:latin typeface="Cambria Math"/>
                          </a:rPr>
                        </m:ctrlPr>
                      </m:fPr>
                      <m:num>
                        <m:r>
                          <a:rPr lang="it-IT" sz="1500" i="1">
                            <a:latin typeface="Cambria Math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it-IT" sz="1500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50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500" i="1">
                                <a:latin typeface="Cambria Math"/>
                              </a:rPr>
                              <m:t>𝑏</m:t>
                            </m:r>
                          </m:sub>
                          <m:sup>
                            <m:r>
                              <a:rPr lang="it-IT" sz="15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it-IT" sz="1500" i="1">
                            <a:latin typeface="Cambria Math"/>
                          </a:rPr>
                          <m:t> </m:t>
                        </m:r>
                      </m:den>
                    </m:f>
                    <m:r>
                      <a:rPr lang="it-IT" sz="1500" i="1">
                        <a:latin typeface="Cambria Math"/>
                      </a:rPr>
                      <m:t>−2</m:t>
                    </m:r>
                  </m:oMath>
                </a14:m>
                <a:r>
                  <a:rPr lang="it-IT" sz="1500" dirty="0" smtClean="0"/>
                  <a:t> </a:t>
                </a:r>
                <a:endParaRPr lang="it-IT" sz="1500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549" y="3738770"/>
                <a:ext cx="1368152" cy="4643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/>
          <p:cNvSpPr txBox="1"/>
          <p:nvPr/>
        </p:nvSpPr>
        <p:spPr>
          <a:xfrm>
            <a:off x="251520" y="5011624"/>
            <a:ext cx="1932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 err="1"/>
              <a:t>Trowbridge-Reitz</a:t>
            </a:r>
            <a:r>
              <a:rPr lang="it-IT" sz="1700" dirty="0" smtClean="0"/>
              <a:t>:</a:t>
            </a:r>
          </a:p>
          <a:p>
            <a:r>
              <a:rPr lang="it-IT" sz="1600" dirty="0" smtClean="0"/>
              <a:t>         (GGX)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5652120" y="4878990"/>
                <a:ext cx="2304256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𝑡𝑟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</a:rPr>
                      <m:t>=0  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𝑠𝑚𝑜𝑜𝑡h</m:t>
                    </m:r>
                  </m:oMath>
                </a14:m>
                <a:r>
                  <a:rPr lang="it-IT" sz="1500" b="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𝑡𝑟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  <a:ea typeface="Cambria Math"/>
                      </a:rPr>
                      <m:t>=1   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𝑟𝑜𝑢𝑔h</m:t>
                    </m:r>
                  </m:oMath>
                </a14:m>
                <a:r>
                  <a:rPr lang="it-IT" sz="1500" dirty="0" smtClean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</a:rPr>
                          <m:t>𝑡𝑟</m:t>
                        </m:r>
                      </m:sub>
                    </m:sSub>
                    <m:r>
                      <a:rPr lang="it-IT" sz="15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1  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𝑠𝑢𝑝𝑒𝑟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_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𝑟𝑜𝑢𝑔h</m:t>
                    </m:r>
                  </m:oMath>
                </a14:m>
                <a:r>
                  <a:rPr lang="it-IT" sz="1500" dirty="0" smtClean="0"/>
                  <a:t> </a:t>
                </a:r>
                <a:endParaRPr lang="it-IT" sz="1500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878990"/>
                <a:ext cx="2304256" cy="784830"/>
              </a:xfrm>
              <a:prstGeom prst="rect">
                <a:avLst/>
              </a:prstGeom>
              <a:blipFill rotWithShape="1">
                <a:blip r:embed="rId10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𝑫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𝒉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11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5580112" y="3693950"/>
                <a:ext cx="2304256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500" b="0" i="1" smtClean="0">
                        <a:latin typeface="Cambria Math"/>
                      </a:rPr>
                      <m:t>0   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𝑠𝑚𝑜𝑜𝑡h</m:t>
                    </m:r>
                  </m:oMath>
                </a14:m>
                <a:r>
                  <a:rPr lang="it-IT" sz="1500" b="0" dirty="0" smtClean="0">
                    <a:ea typeface="Cambria Math"/>
                  </a:rPr>
                  <a:t> </a:t>
                </a:r>
                <a:br>
                  <a:rPr lang="it-IT" sz="1500" b="0" dirty="0" smtClean="0">
                    <a:ea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15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  <a:ea typeface="Cambria Math"/>
                      </a:rPr>
                      <m:t>=1   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𝑟𝑜𝑢𝑔h</m:t>
                    </m:r>
                  </m:oMath>
                </a14:m>
                <a:r>
                  <a:rPr lang="it-IT" sz="15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it-IT" sz="15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1  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𝑠𝑢𝑝𝑒𝑟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_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𝑟𝑜𝑢𝑔h</m:t>
                    </m:r>
                  </m:oMath>
                </a14:m>
                <a:endParaRPr lang="it-IT" sz="15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693950"/>
                <a:ext cx="2304256" cy="784830"/>
              </a:xfrm>
              <a:prstGeom prst="rect">
                <a:avLst/>
              </a:prstGeom>
              <a:blipFill rotWithShape="1">
                <a:blip r:embed="rId1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7884368" y="5011174"/>
                <a:ext cx="1368152" cy="4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5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500" i="1">
                            <a:latin typeface="Cambria Math"/>
                          </a:rPr>
                        </m:ctrlPr>
                      </m:fPr>
                      <m:num>
                        <m:r>
                          <a:rPr lang="it-IT" sz="1500" i="1">
                            <a:latin typeface="Cambria Math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it-IT" sz="1500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50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500" b="0" i="1" smtClean="0">
                                <a:latin typeface="Cambria Math"/>
                                <a:ea typeface="Cambria Math"/>
                              </a:rPr>
                              <m:t>𝑡𝑟</m:t>
                            </m:r>
                          </m:sub>
                          <m:sup>
                            <m:r>
                              <a:rPr lang="it-IT" sz="15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it-IT" sz="1500" i="1">
                            <a:latin typeface="Cambria Math"/>
                          </a:rPr>
                          <m:t> </m:t>
                        </m:r>
                      </m:den>
                    </m:f>
                    <m:r>
                      <a:rPr lang="it-IT" sz="1500" i="1">
                        <a:latin typeface="Cambria Math"/>
                      </a:rPr>
                      <m:t>−2</m:t>
                    </m:r>
                  </m:oMath>
                </a14:m>
                <a:r>
                  <a:rPr lang="it-IT" sz="1500" dirty="0" smtClean="0"/>
                  <a:t> </a:t>
                </a:r>
                <a:endParaRPr lang="it-IT" sz="1500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5011174"/>
                <a:ext cx="1368152" cy="464358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smtClean="0"/>
              <a:t>NORMAL DISTRIBUTION FUNCTION (NDF)</a:t>
            </a:r>
            <a:endParaRPr lang="it-IT" sz="3000" dirty="0"/>
          </a:p>
        </p:txBody>
      </p:sp>
      <p:pic>
        <p:nvPicPr>
          <p:cNvPr id="5019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32" y="1837457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834406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7" y="1834405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32" y="1834404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4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834403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6" y="1837456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6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5" y="1834402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97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834401"/>
            <a:ext cx="6662737" cy="4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6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NORMAL DISTRIBUTION FUNCTION (NDF)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𝑫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𝒉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2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4119514" y="17008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Phong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247456" y="58679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GGX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-36512" y="3429000"/>
                <a:ext cx="8532440" cy="55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17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it-IT" sz="1700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it-IT" sz="1700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it-IT" sz="17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/>
                                    <a:ea typeface="Cambria Math"/>
                                  </a:rPr>
                                  <m:t>𝑡𝑟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/>
                              </a:rPr>
                              <m:t> </m:t>
                            </m:r>
                          </m:den>
                        </m:f>
                        <m:r>
                          <a:rPr lang="it-IT" sz="1700" i="1">
                            <a:latin typeface="Cambria Math"/>
                          </a:rPr>
                          <m:t>−2</m:t>
                        </m:r>
                      </m:e>
                    </m:d>
                    <m:sSub>
                      <m:sSub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 smtClean="0"/>
                  <a:t>:  798	           48             10.5	    3.55	         1.125              0</a:t>
                </a:r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429000"/>
                <a:ext cx="8532440" cy="5580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103784" y="4005064"/>
                <a:ext cx="8442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 </a:t>
                </a:r>
                <a:r>
                  <a:rPr lang="it-IT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b="0" i="1" dirty="0" smtClean="0">
                            <a:latin typeface="Cambria Math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it-IT" dirty="0" smtClean="0"/>
                  <a:t>: 0.05           0.2              0.4	   0.6	         0.8	               1</a:t>
                </a:r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" y="4005064"/>
                <a:ext cx="8442276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4" name="Picture 4" descr="E:\Ale\Uni\Tesina\sphereGG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9" y="4134014"/>
            <a:ext cx="7918843" cy="19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E:\Ale\Uni\Tesina\img\spherePhong_corret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5" y="2056127"/>
            <a:ext cx="7631830" cy="133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9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GEOMETRY FUNCTION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844824"/>
            <a:ext cx="8229600" cy="1875664"/>
          </a:xfrm>
        </p:spPr>
        <p:txBody>
          <a:bodyPr>
            <a:normAutofit/>
          </a:bodyPr>
          <a:lstStyle/>
          <a:p>
            <a:r>
              <a:rPr lang="it-IT" sz="2300" dirty="0" smtClean="0"/>
              <a:t>Restituisce un valore scalare tra 0 e 1</a:t>
            </a:r>
          </a:p>
          <a:p>
            <a:r>
              <a:rPr lang="it-IT" sz="2300" dirty="0" smtClean="0"/>
              <a:t>Rappresenta la probabilità per un punto della superficie di essere visibile sia dalla luce sia dalla camera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0" y="3864504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 smtClean="0"/>
              <a:t>ESSENZIALE PER LA CONSERVAZIONE DELL’ENERGIA DELLA BRDF</a:t>
            </a:r>
            <a:endParaRPr lang="it-IT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𝐷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h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𝑮</m:t>
                        </m:r>
                        <m:d>
                          <m:dPr>
                            <m:ctrlP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𝒍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𝒗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3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3" name="Picture 3" descr="E:\Ale\Uni\Tesina\img\maskingImportantforConservatio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3" y="7101408"/>
            <a:ext cx="7830855" cy="338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-0.314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65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GEOMETRY FUNCTION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432048"/>
          </a:xfrm>
        </p:spPr>
        <p:txBody>
          <a:bodyPr>
            <a:normAutofit/>
          </a:bodyPr>
          <a:lstStyle/>
          <a:p>
            <a:r>
              <a:rPr lang="it-IT" sz="1900" dirty="0" smtClean="0"/>
              <a:t>Alcuni esempi:</a:t>
            </a:r>
            <a:endParaRPr lang="it-IT" sz="19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971600" y="2924944"/>
            <a:ext cx="49685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 smtClean="0"/>
              <a:t>Cancella il fattore di visibilità del denominatore</a:t>
            </a:r>
            <a:endParaRPr lang="it-IT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323528" y="2276872"/>
                <a:ext cx="777686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/>
                  <a:t>Implicita: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𝑖𝑚𝑝𝑙𝑖𝑐𝑖𝑡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=(</m:t>
                    </m:r>
                    <m:r>
                      <a:rPr lang="it-IT" b="0" i="1" smtClean="0">
                        <a:latin typeface="Cambria Math"/>
                      </a:rPr>
                      <m:t>𝑛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)(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𝑣</m:t>
                    </m:r>
                    <m:r>
                      <a:rPr lang="it-IT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276872"/>
                <a:ext cx="7776864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627" t="-7813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/>
          <p:cNvSpPr txBox="1"/>
          <p:nvPr/>
        </p:nvSpPr>
        <p:spPr>
          <a:xfrm>
            <a:off x="244614" y="3817699"/>
            <a:ext cx="259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Cook-Torrance: 	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881608" y="3645024"/>
                <a:ext cx="5858744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𝑐𝑡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it-IT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prstClr val="black"/>
                          </a:solidFill>
                          <a:latin typeface="Cambria Math"/>
                        </a:rPr>
                        <m:t>min</m:t>
                      </m:r>
                      <m:d>
                        <m:d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1, 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608" y="3645024"/>
                <a:ext cx="5858744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9540552" y="3667818"/>
                <a:ext cx="2664296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i="1">
                                  <a:latin typeface="Cambria Math"/>
                                </a:rPr>
                                <m:t>𝑐𝑡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it-IT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it-IT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it-IT" i="1" dirty="0">
                              <a:latin typeface="Cambria Math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it-IT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  <m:d>
                            <m:dPr>
                              <m:ctrlPr>
                                <a:rPr lang="it-IT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it-IT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it-IT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it-IT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552" y="3667818"/>
                <a:ext cx="2664296" cy="669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/>
          <p:cNvSpPr txBox="1"/>
          <p:nvPr/>
        </p:nvSpPr>
        <p:spPr>
          <a:xfrm>
            <a:off x="12211594" y="3817697"/>
            <a:ext cx="25922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 err="1" smtClean="0"/>
              <a:t>Kelemen</a:t>
            </a:r>
            <a:r>
              <a:rPr lang="it-IT" sz="1700" dirty="0" smtClean="0"/>
              <a:t> </a:t>
            </a:r>
            <a:r>
              <a:rPr lang="it-IT" sz="1700" dirty="0" err="1" smtClean="0"/>
              <a:t>approximation</a:t>
            </a:r>
            <a:endParaRPr lang="it-IT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𝐷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h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𝑮</m:t>
                        </m:r>
                        <m:d>
                          <m:dPr>
                            <m:ctrlP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𝒍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𝒗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6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/>
          <p:cNvSpPr txBox="1"/>
          <p:nvPr/>
        </p:nvSpPr>
        <p:spPr>
          <a:xfrm>
            <a:off x="6624228" y="2924943"/>
            <a:ext cx="22322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/>
              <a:t>m</a:t>
            </a:r>
            <a:r>
              <a:rPr lang="it-IT" sz="1700" dirty="0" smtClean="0"/>
              <a:t>igliore performance</a:t>
            </a:r>
          </a:p>
        </p:txBody>
      </p:sp>
      <p:sp>
        <p:nvSpPr>
          <p:cNvPr id="16" name="Freccia a destra 15"/>
          <p:cNvSpPr/>
          <p:nvPr/>
        </p:nvSpPr>
        <p:spPr>
          <a:xfrm>
            <a:off x="5724128" y="3050958"/>
            <a:ext cx="792088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971600" y="4797153"/>
            <a:ext cx="49685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00" dirty="0" smtClean="0"/>
              <a:t>Tende a 0 più accuratamente</a:t>
            </a:r>
            <a:endParaRPr lang="it-IT" sz="17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6624228" y="4797152"/>
            <a:ext cx="23402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/>
              <a:t>p</a:t>
            </a:r>
            <a:r>
              <a:rPr lang="it-IT" sz="1700" dirty="0" smtClean="0"/>
              <a:t>eggiore performance</a:t>
            </a:r>
          </a:p>
        </p:txBody>
      </p:sp>
      <p:sp>
        <p:nvSpPr>
          <p:cNvPr id="20" name="Freccia a destra 19"/>
          <p:cNvSpPr/>
          <p:nvPr/>
        </p:nvSpPr>
        <p:spPr>
          <a:xfrm>
            <a:off x="5724128" y="4920117"/>
            <a:ext cx="792088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82291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4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81961 0.00162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90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8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FRESNEL REFLECTANCE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985385"/>
            <a:ext cx="8229600" cy="2307711"/>
          </a:xfrm>
        </p:spPr>
        <p:txBody>
          <a:bodyPr>
            <a:normAutofit/>
          </a:bodyPr>
          <a:lstStyle/>
          <a:p>
            <a:r>
              <a:rPr lang="it-IT" sz="2300" dirty="0"/>
              <a:t>Restituisce </a:t>
            </a:r>
            <a:r>
              <a:rPr lang="it-IT" sz="2300" dirty="0" smtClean="0"/>
              <a:t>una terna RGB</a:t>
            </a:r>
          </a:p>
          <a:p>
            <a:endParaRPr lang="it-IT" sz="2300" dirty="0" smtClean="0"/>
          </a:p>
          <a:p>
            <a:r>
              <a:rPr lang="it-IT" sz="2300" dirty="0" smtClean="0"/>
              <a:t>Rappresenta la frazione di luce riflessa in base a:</a:t>
            </a:r>
          </a:p>
          <a:p>
            <a:pPr lvl="1"/>
            <a:r>
              <a:rPr lang="it-IT" sz="1900" dirty="0" smtClean="0"/>
              <a:t>l’angolo di incidenza della luce (rispetto alla </a:t>
            </a:r>
            <a:r>
              <a:rPr lang="it-IT" sz="1900" dirty="0" err="1" smtClean="0"/>
              <a:t>micronormale</a:t>
            </a:r>
            <a:r>
              <a:rPr lang="it-IT" sz="1900" dirty="0" smtClean="0"/>
              <a:t> </a:t>
            </a:r>
            <a:r>
              <a:rPr lang="it-IT" sz="1900" i="1" dirty="0"/>
              <a:t>h</a:t>
            </a:r>
            <a:r>
              <a:rPr lang="it-IT" sz="1900" dirty="0" smtClean="0"/>
              <a:t>)</a:t>
            </a:r>
          </a:p>
          <a:p>
            <a:pPr lvl="1"/>
            <a:r>
              <a:rPr lang="it-IT" sz="1900" dirty="0" smtClean="0"/>
              <a:t>l’indice di rifrazione del materiale </a:t>
            </a:r>
          </a:p>
          <a:p>
            <a:pPr lvl="1"/>
            <a:endParaRPr lang="it-IT" sz="1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𝐷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h</m:t>
                        </m:r>
                        <m:r>
                          <a:rPr lang="it-IT" b="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𝑣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𝑭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𝒉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2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lang="it-IT" sz="3700" dirty="0" smtClean="0"/>
              <a:t>INDICE</a:t>
            </a:r>
            <a:endParaRPr lang="it-IT" sz="3700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it-IT" dirty="0" smtClean="0"/>
              <a:t>Introduzione</a:t>
            </a:r>
          </a:p>
          <a:p>
            <a:pPr>
              <a:lnSpc>
                <a:spcPct val="250000"/>
              </a:lnSpc>
            </a:pPr>
            <a:r>
              <a:rPr lang="it-IT" dirty="0" err="1" smtClean="0"/>
              <a:t>Shading</a:t>
            </a:r>
            <a:r>
              <a:rPr lang="it-IT" dirty="0" smtClean="0"/>
              <a:t> Model</a:t>
            </a:r>
          </a:p>
          <a:p>
            <a:pPr>
              <a:lnSpc>
                <a:spcPct val="250000"/>
              </a:lnSpc>
            </a:pPr>
            <a:r>
              <a:rPr lang="it-IT" dirty="0" smtClean="0"/>
              <a:t>Implementazione </a:t>
            </a:r>
            <a:r>
              <a:rPr lang="it-IT" dirty="0" err="1" smtClean="0"/>
              <a:t>Shader</a:t>
            </a:r>
            <a:r>
              <a:rPr lang="it-IT" dirty="0" smtClean="0"/>
              <a:t> in Three.js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5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FRESNEL REFLECTANCE</a:t>
            </a:r>
            <a:endParaRPr lang="it-IT" sz="37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700808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dirty="0" err="1" smtClean="0"/>
              <a:t>Schlick</a:t>
            </a:r>
            <a:r>
              <a:rPr lang="it-IT" sz="2100" b="1" dirty="0" smtClean="0"/>
              <a:t> </a:t>
            </a:r>
            <a:r>
              <a:rPr lang="it-IT" sz="2100" b="1" dirty="0" err="1" smtClean="0"/>
              <a:t>approximation</a:t>
            </a:r>
            <a:r>
              <a:rPr lang="it-IT" sz="2100" b="1" dirty="0" smtClean="0"/>
              <a:t>:</a:t>
            </a:r>
            <a:endParaRPr lang="it-IT" sz="2100" b="1" dirty="0"/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704970"/>
              </p:ext>
            </p:extLst>
          </p:nvPr>
        </p:nvGraphicFramePr>
        <p:xfrm>
          <a:off x="1835696" y="2320519"/>
          <a:ext cx="4680519" cy="5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3" name="Equazione" r:id="rId3" imgW="2197080" imgH="241200" progId="Equation.3">
                  <p:embed/>
                </p:oleObj>
              </mc:Choice>
              <mc:Fallback>
                <p:oleObj name="Equazione" r:id="rId3" imgW="2197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320519"/>
                        <a:ext cx="4680519" cy="5140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467544" y="3191778"/>
                <a:ext cx="4248472" cy="1777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 smtClean="0"/>
                  <a:t> </a:t>
                </a:r>
                <a:r>
                  <a:rPr lang="it-IT" sz="1700" dirty="0" smtClean="0"/>
                  <a:t>è il valore assunto a 0° di incidenza</a:t>
                </a:r>
              </a:p>
              <a:p>
                <a:endParaRPr lang="it-IT" sz="1700" dirty="0" smtClean="0"/>
              </a:p>
              <a:p>
                <a:r>
                  <a:rPr lang="it-IT" sz="1700" dirty="0" smtClean="0"/>
                  <a:t>Considerato il </a:t>
                </a:r>
                <a:r>
                  <a:rPr lang="it-IT" sz="1900" i="1" dirty="0" smtClean="0"/>
                  <a:t>colore</a:t>
                </a:r>
                <a:r>
                  <a:rPr lang="it-IT" sz="1900" dirty="0" smtClean="0"/>
                  <a:t> </a:t>
                </a:r>
                <a:r>
                  <a:rPr lang="it-IT" sz="1900" i="1" dirty="0" smtClean="0"/>
                  <a:t>speculare caratteristico </a:t>
                </a:r>
                <a:r>
                  <a:rPr lang="it-IT" sz="1700" dirty="0" smtClean="0"/>
                  <a:t>di un materiale in quanto mantiene il suo valore per buona parte del </a:t>
                </a:r>
                <a:r>
                  <a:rPr lang="it-IT" sz="1700" dirty="0" err="1" smtClean="0"/>
                  <a:t>range</a:t>
                </a:r>
                <a:r>
                  <a:rPr lang="it-IT" sz="1700" dirty="0" smtClean="0"/>
                  <a:t> dell’angolo di incidenza</a:t>
                </a:r>
                <a:endParaRPr lang="it-IT" sz="1700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91778"/>
                <a:ext cx="4248472" cy="1777666"/>
              </a:xfrm>
              <a:prstGeom prst="rect">
                <a:avLst/>
              </a:prstGeom>
              <a:blipFill rotWithShape="1">
                <a:blip r:embed="rId5"/>
                <a:stretch>
                  <a:fillRect l="-1435" r="-1722" b="-41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E:\Ale\Uni\Tesina\FresnelGrap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3983" y="2924944"/>
            <a:ext cx="4188497" cy="3744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30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LIGHTING MODEL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628800"/>
                <a:ext cx="8229600" cy="3332545"/>
              </a:xfrm>
            </p:spPr>
            <p:txBody>
              <a:bodyPr>
                <a:normAutofit/>
              </a:bodyPr>
              <a:lstStyle/>
              <a:p>
                <a:r>
                  <a:rPr lang="it-IT" sz="2300" dirty="0" smtClean="0"/>
                  <a:t>Sorgenti di luce puntiformi per il </a:t>
                </a:r>
                <a:r>
                  <a:rPr lang="it-IT" sz="2300" dirty="0" err="1" smtClean="0"/>
                  <a:t>real</a:t>
                </a:r>
                <a:r>
                  <a:rPr lang="it-IT" sz="2300" dirty="0" smtClean="0"/>
                  <a:t> </a:t>
                </a:r>
                <a:r>
                  <a:rPr lang="it-IT" sz="2300" dirty="0" err="1" smtClean="0"/>
                  <a:t>time</a:t>
                </a:r>
                <a:endParaRPr lang="it-IT" sz="2300" dirty="0" smtClean="0"/>
              </a:p>
              <a:p>
                <a:pPr lvl="1"/>
                <a:r>
                  <a:rPr lang="it-IT" sz="1900" dirty="0" smtClean="0"/>
                  <a:t>Risultati ragionevolmente plausibili</a:t>
                </a:r>
              </a:p>
              <a:p>
                <a:pPr lvl="1"/>
                <a:r>
                  <a:rPr lang="it-IT" sz="1900" dirty="0" smtClean="0"/>
                  <a:t>Efficienza computazionale</a:t>
                </a:r>
                <a:br>
                  <a:rPr lang="it-IT" sz="1900" dirty="0" smtClean="0"/>
                </a:br>
                <a:endParaRPr lang="it-IT" dirty="0"/>
              </a:p>
              <a:p>
                <a:pPr marL="274320" lvl="1" indent="0">
                  <a:buNone/>
                </a:pPr>
                <a:r>
                  <a:rPr lang="it-IT" sz="1700" dirty="0" smtClean="0"/>
                  <a:t>Sono definite da due parametri:</a:t>
                </a:r>
              </a:p>
              <a:p>
                <a:pPr lvl="2"/>
                <a:r>
                  <a:rPr lang="it-IT" sz="1700" dirty="0" smtClean="0"/>
                  <a:t>il colore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it-IT" dirty="0" smtClean="0"/>
                  <a:t> </a:t>
                </a:r>
              </a:p>
              <a:p>
                <a:pPr marL="822960" lvl="3" indent="0">
                  <a:buNone/>
                </a:pPr>
                <a:r>
                  <a:rPr lang="it-IT" sz="1500" dirty="0" smtClean="0"/>
                  <a:t>(definito come la radianza riflessa da una superficie ideale, ovvero 100% diffusiva e con la normale parallela alla direzione della luce)</a:t>
                </a:r>
              </a:p>
              <a:p>
                <a:pPr lvl="2"/>
                <a:r>
                  <a:rPr lang="it-IT" sz="1700" dirty="0"/>
                  <a:t>l</a:t>
                </a:r>
                <a:r>
                  <a:rPr lang="it-IT" sz="1700" dirty="0" smtClean="0"/>
                  <a:t>a direzione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it-IT" sz="1700" dirty="0" smtClean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628800"/>
                <a:ext cx="8229600" cy="3332545"/>
              </a:xfrm>
              <a:blipFill rotWithShape="1">
                <a:blip r:embed="rId2"/>
                <a:stretch>
                  <a:fillRect l="-74" t="-12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1965045" y="7029400"/>
                <a:ext cx="5213910" cy="280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700" dirty="0" smtClean="0"/>
                  <a:t>Forma originale: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it-IT" sz="19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it-IT" sz="1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sz="19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>
                          <m:r>
                            <a:rPr lang="it-IT" sz="19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it-IT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19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it-IT" sz="19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19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it-IT" sz="1900" b="0" i="1" smtClean="0">
                              <a:latin typeface="Cambria Math"/>
                            </a:rPr>
                            <m:t>)∙</m:t>
                          </m:r>
                          <m:sSub>
                            <m:sSubPr>
                              <m:ctrlP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</m:d>
                          <m:d>
                            <m:dPr>
                              <m:ctrlP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</m:d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900" b="0" i="1" dirty="0" smtClean="0">
                  <a:latin typeface="Cambria Math"/>
                </a:endParaRPr>
              </a:p>
              <a:p>
                <a:pPr algn="ctr"/>
                <a:r>
                  <a:rPr lang="it-IT" sz="2300" i="1" dirty="0" smtClean="0">
                    <a:latin typeface="Times New Roman"/>
                    <a:cs typeface="Times New Roman"/>
                  </a:rPr>
                  <a:t>↓</a:t>
                </a:r>
              </a:p>
              <a:p>
                <a:pPr algn="ctr"/>
                <a:endParaRPr lang="it-IT" sz="2300" i="1" dirty="0" smtClean="0">
                  <a:latin typeface="Times New Roman"/>
                  <a:cs typeface="Times New Roman"/>
                </a:endParaRPr>
              </a:p>
              <a:p>
                <a:r>
                  <a:rPr lang="it-IT" sz="1700" dirty="0" smtClean="0"/>
                  <a:t>Forma con sorgente di luce puntiforme:</a:t>
                </a:r>
              </a:p>
              <a:p>
                <a:endParaRPr lang="it-IT" sz="17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7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27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27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27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2700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it-IT" sz="2700" i="1">
                          <a:latin typeface="Cambria Math"/>
                        </a:rPr>
                        <m:t>= 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2700" b="0" i="1" smtClean="0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)⨂</m:t>
                      </m:r>
                      <m:sSub>
                        <m:sSubPr>
                          <m:ctrlPr>
                            <a:rPr lang="it-IT" sz="27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2700" i="1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2700" i="1">
                              <a:latin typeface="Cambria Math"/>
                              <a:ea typeface="Cambria Math"/>
                            </a:rPr>
                            <m:t>𝑙𝑖𝑔h𝑡</m:t>
                          </m:r>
                        </m:sub>
                      </m:sSub>
                      <m:r>
                        <a:rPr lang="it-IT" sz="27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2700" b="0" i="1" smtClean="0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27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it-IT" sz="27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45" y="7029400"/>
                <a:ext cx="5213910" cy="2801216"/>
              </a:xfrm>
              <a:prstGeom prst="rect">
                <a:avLst/>
              </a:prstGeom>
              <a:blipFill rotWithShape="1">
                <a:blip r:embed="rId3"/>
                <a:stretch>
                  <a:fillRect l="-701" t="-6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0" y="5348534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 smtClean="0"/>
              <a:t>NOTEVOLE SEMPLIFICAZIONE DELL’EQUAZIONE DEL RENDERING</a:t>
            </a:r>
            <a:endParaRPr lang="it-IT"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5201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0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65092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ENVIRONMENTAL LIGHTING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568517"/>
            <a:ext cx="8229600" cy="1731647"/>
          </a:xfrm>
        </p:spPr>
        <p:txBody>
          <a:bodyPr>
            <a:normAutofit/>
          </a:bodyPr>
          <a:lstStyle/>
          <a:p>
            <a:r>
              <a:rPr lang="it-IT" sz="2300" dirty="0" smtClean="0"/>
              <a:t>Rappresenta il contributo della luce ambientale</a:t>
            </a:r>
            <a:endParaRPr lang="it-IT" dirty="0" smtClean="0"/>
          </a:p>
          <a:p>
            <a:r>
              <a:rPr lang="it-IT" sz="2300" dirty="0" smtClean="0"/>
              <a:t>E’ composta da due termini:</a:t>
            </a:r>
          </a:p>
          <a:p>
            <a:pPr lvl="1"/>
            <a:r>
              <a:rPr lang="it-IT" sz="1900" dirty="0" err="1" smtClean="0"/>
              <a:t>Ambient</a:t>
            </a:r>
            <a:r>
              <a:rPr lang="it-IT" sz="1900" dirty="0" smtClean="0"/>
              <a:t> Diffuse</a:t>
            </a:r>
          </a:p>
          <a:p>
            <a:pPr lvl="1"/>
            <a:r>
              <a:rPr lang="it-IT" sz="1900" dirty="0" err="1" smtClean="0"/>
              <a:t>Ambient</a:t>
            </a:r>
            <a:r>
              <a:rPr lang="it-IT" sz="1900" dirty="0" smtClean="0"/>
              <a:t> Specular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24261" y="3372172"/>
            <a:ext cx="32403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 smtClean="0"/>
              <a:t>For </a:t>
            </a:r>
            <a:r>
              <a:rPr lang="it-IT" sz="2300" dirty="0" err="1" smtClean="0"/>
              <a:t>real</a:t>
            </a:r>
            <a:r>
              <a:rPr lang="it-IT" sz="2300" dirty="0" smtClean="0"/>
              <a:t> time </a:t>
            </a:r>
            <a:r>
              <a:rPr lang="it-IT" sz="2300" dirty="0" err="1" smtClean="0"/>
              <a:t>rendering</a:t>
            </a:r>
            <a:endParaRPr lang="it-IT" sz="2300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2735796" y="3843843"/>
            <a:ext cx="0" cy="41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006971" y="4301499"/>
            <a:ext cx="3457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dirty="0" smtClean="0"/>
              <a:t>ENVIRONMENT MAP</a:t>
            </a:r>
            <a:endParaRPr lang="it-IT" sz="2500" dirty="0"/>
          </a:p>
        </p:txBody>
      </p:sp>
      <p:pic>
        <p:nvPicPr>
          <p:cNvPr id="49154" name="Picture 2" descr="E:\Ale\Uni\Tesina\Cub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6" y="2220044"/>
            <a:ext cx="40481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395538" y="5058143"/>
                <a:ext cx="4680518" cy="1179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 dirty="0" smtClean="0"/>
                  <a:t>Il contributo </a:t>
                </a:r>
                <a:r>
                  <a:rPr lang="it-IT" sz="1700" dirty="0" err="1" smtClean="0"/>
                  <a:t>dell’environment</a:t>
                </a:r>
                <a:r>
                  <a:rPr lang="it-IT" sz="1700" dirty="0" smtClean="0"/>
                  <a:t> light viene </a:t>
                </a:r>
                <a:r>
                  <a:rPr lang="it-IT" sz="1700" dirty="0" err="1" smtClean="0"/>
                  <a:t>precalcolato</a:t>
                </a:r>
                <a:r>
                  <a:rPr lang="it-IT" sz="1700" dirty="0" smtClean="0"/>
                  <a:t> in base all’equazione del rendering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it-IT" sz="17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4"/>
                          </m:rPr>
                          <a:rPr lang="el-GR" sz="1700" i="1" smtClean="0">
                            <a:latin typeface="Cambria Math"/>
                            <a:ea typeface="Cambria Math"/>
                          </a:rPr>
                          <m:t>Ω</m:t>
                        </m:r>
                      </m:sub>
                      <m:sup>
                        <m:r>
                          <a:rPr lang="it-IT" sz="1700" b="0" i="1" smtClean="0">
                            <a:latin typeface="Cambria Math"/>
                          </a:rPr>
                          <m:t> </m:t>
                        </m:r>
                      </m:sup>
                      <m:e>
                        <m:r>
                          <a:rPr lang="it-IT" sz="17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sz="17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sz="1700" b="0" i="1" smtClean="0">
                                <a:latin typeface="Cambria Math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it-IT" sz="1700" b="0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sSub>
                          <m:sSub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/>
                              </a:rPr>
                              <m:t>𝑒𝑛𝑣</m:t>
                            </m:r>
                          </m:sub>
                        </m:sSub>
                        <m:d>
                          <m:d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r>
                          <a:rPr lang="it-IT" sz="17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7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nary>
                    <m:r>
                      <a:rPr lang="it-IT" sz="17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it-IT" sz="1700" dirty="0" smtClean="0"/>
                  <a:t> e mappato sulla </a:t>
                </a:r>
                <a:r>
                  <a:rPr lang="it-IT" sz="1700" dirty="0" err="1" smtClean="0"/>
                  <a:t>texture</a:t>
                </a:r>
                <a:r>
                  <a:rPr lang="it-IT" sz="1700" dirty="0" smtClean="0"/>
                  <a:t> tramite CUBEMAPPING</a:t>
                </a:r>
                <a:endParaRPr lang="it-IT" sz="17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8" y="5058143"/>
                <a:ext cx="4680518" cy="1179169"/>
              </a:xfrm>
              <a:prstGeom prst="rect">
                <a:avLst/>
              </a:prstGeom>
              <a:blipFill rotWithShape="1">
                <a:blip r:embed="rId3"/>
                <a:stretch>
                  <a:fillRect l="-911" t="-1554" r="-1693" b="-39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3500" dirty="0" smtClean="0"/>
              <a:t>IN THREE.JS</a:t>
            </a:r>
            <a:endParaRPr lang="it-IT" sz="35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IMPLEMENTAZIONE SHADER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22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700" dirty="0" err="1" smtClean="0"/>
              <a:t>THREE.JS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735969"/>
            <a:ext cx="8229600" cy="50751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it-IT" sz="2300" dirty="0" smtClean="0"/>
              <a:t>JAVASCRIPT 3D LIBRARY</a:t>
            </a:r>
            <a:endParaRPr lang="it-IT" sz="23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9552" y="2459504"/>
            <a:ext cx="813690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 smtClean="0"/>
              <a:t> </a:t>
            </a:r>
            <a:r>
              <a:rPr lang="it-IT" sz="1900" dirty="0" smtClean="0"/>
              <a:t>API Javascript per creare e animare scene 3D sul web</a:t>
            </a:r>
          </a:p>
          <a:p>
            <a:pPr>
              <a:buFont typeface="Arial" pitchFamily="34" charset="0"/>
              <a:buChar char="•"/>
            </a:pPr>
            <a:r>
              <a:rPr lang="it-IT" sz="1900" dirty="0" smtClean="0"/>
              <a:t> Il codice è incorporato in </a:t>
            </a:r>
            <a:r>
              <a:rPr lang="it-IT" sz="1900" dirty="0" err="1" smtClean="0"/>
              <a:t>canvas</a:t>
            </a:r>
            <a:r>
              <a:rPr lang="it-IT" sz="1900" dirty="0" smtClean="0"/>
              <a:t> HTML</a:t>
            </a:r>
          </a:p>
          <a:p>
            <a:pPr>
              <a:buFont typeface="Arial" pitchFamily="34" charset="0"/>
              <a:buChar char="•"/>
            </a:pPr>
            <a:r>
              <a:rPr lang="it-IT" sz="1900" dirty="0" smtClean="0"/>
              <a:t> Si interfaccia con le librerie </a:t>
            </a:r>
            <a:r>
              <a:rPr lang="it-IT" sz="1900" dirty="0" err="1" smtClean="0"/>
              <a:t>WebGL</a:t>
            </a:r>
            <a:r>
              <a:rPr lang="it-IT" sz="19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sz="1900" dirty="0" smtClean="0"/>
              <a:t> Permette </a:t>
            </a:r>
            <a:r>
              <a:rPr lang="it-IT" sz="1900" dirty="0" err="1" smtClean="0"/>
              <a:t>rendering</a:t>
            </a:r>
            <a:r>
              <a:rPr lang="it-IT" sz="1900" dirty="0" smtClean="0"/>
              <a:t> di scene 3D complesse con l’accelerazione GPU senza l’uso di plug-in esterni</a:t>
            </a:r>
            <a:endParaRPr lang="it-IT" sz="19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23528" y="4475728"/>
            <a:ext cx="83529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 smtClean="0"/>
              <a:t>CODICE COMPILATO ED ESEGUITO DIRETTAMENTE DAL BROWSER</a:t>
            </a:r>
          </a:p>
          <a:p>
            <a:pPr algn="ctr"/>
            <a:endParaRPr lang="it-IT" sz="1900" dirty="0" smtClean="0"/>
          </a:p>
          <a:p>
            <a:pPr algn="ctr"/>
            <a:r>
              <a:rPr lang="it-IT" sz="1900" dirty="0" smtClean="0"/>
              <a:t>LIBRERIA COMPLETAMENTE CROSS-BROWSER</a:t>
            </a:r>
            <a:endParaRPr lang="it-IT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Il modello</a:t>
            </a:r>
            <a:endParaRPr lang="it-IT" sz="37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893912"/>
            <a:ext cx="1802160" cy="4343400"/>
          </a:xfrm>
        </p:spPr>
        <p:txBody>
          <a:bodyPr>
            <a:normAutofit/>
          </a:bodyPr>
          <a:lstStyle/>
          <a:p>
            <a:r>
              <a:rPr lang="it-IT" sz="2100" dirty="0" smtClean="0">
                <a:latin typeface="+mj-lt"/>
              </a:rPr>
              <a:t>BMW </a:t>
            </a:r>
            <a:r>
              <a:rPr lang="it-IT" sz="2100" dirty="0">
                <a:latin typeface="+mj-lt"/>
              </a:rPr>
              <a:t/>
            </a:r>
            <a:br>
              <a:rPr lang="it-IT" sz="2100" dirty="0">
                <a:latin typeface="+mj-lt"/>
              </a:rPr>
            </a:br>
            <a:r>
              <a:rPr lang="it-IT" sz="2100" dirty="0" smtClean="0">
                <a:latin typeface="+mj-lt"/>
              </a:rPr>
              <a:t>SERIE 1</a:t>
            </a:r>
            <a:br>
              <a:rPr lang="it-IT" sz="2100" dirty="0" smtClean="0">
                <a:latin typeface="+mj-lt"/>
              </a:rPr>
            </a:br>
            <a:r>
              <a:rPr lang="it-IT" sz="2100" dirty="0" smtClean="0">
                <a:latin typeface="+mj-lt"/>
              </a:rPr>
              <a:t>COUPE</a:t>
            </a:r>
            <a:r>
              <a:rPr lang="it-IT" sz="2100" dirty="0" smtClean="0"/>
              <a:t>’</a:t>
            </a:r>
          </a:p>
          <a:p>
            <a:endParaRPr lang="it-IT" sz="2100" dirty="0" smtClean="0"/>
          </a:p>
          <a:p>
            <a:r>
              <a:rPr lang="it-IT" sz="1900" dirty="0" smtClean="0"/>
              <a:t>Modellazione poligonale</a:t>
            </a:r>
          </a:p>
          <a:p>
            <a:r>
              <a:rPr lang="it-IT" sz="1900" dirty="0" smtClean="0"/>
              <a:t>Tecnica delle </a:t>
            </a:r>
            <a:r>
              <a:rPr lang="it-IT" sz="1900" dirty="0" err="1" smtClean="0"/>
              <a:t>subdivision</a:t>
            </a:r>
            <a:endParaRPr lang="it-IT" sz="1900" dirty="0" smtClean="0"/>
          </a:p>
        </p:txBody>
      </p:sp>
      <p:pic>
        <p:nvPicPr>
          <p:cNvPr id="10" name="Immagine 9" descr="bmw_side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0" b="95899" l="5287" r="928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7878" y="1628800"/>
            <a:ext cx="4968552" cy="2822638"/>
          </a:xfrm>
          <a:prstGeom prst="rect">
            <a:avLst/>
          </a:prstGeom>
        </p:spPr>
      </p:pic>
      <p:pic>
        <p:nvPicPr>
          <p:cNvPr id="51202" name="Picture 2" descr="E:\Ale\Uni\Tesina\bmw_front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5" b="96734" l="6215" r="956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2700314" cy="20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E:\Ale\Uni\Tesina\bmw_retr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49" b="95706" l="4294" r="944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41" y="4421633"/>
            <a:ext cx="2705779" cy="20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Shading</a:t>
            </a:r>
            <a:r>
              <a:rPr lang="it-IT" sz="3700" dirty="0" smtClean="0"/>
              <a:t> model – Luce diretta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-322" y="4764241"/>
                <a:ext cx="4608512" cy="792088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it-IT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𝑑𝑖𝑟𝑒𝑡𝑡𝑎</m:t>
                        </m:r>
                      </m:sub>
                    </m:sSub>
                    <m:r>
                      <a:rPr lang="it-IT" sz="1900" b="0" i="1" smtClean="0">
                        <a:latin typeface="Cambria Math"/>
                      </a:rPr>
                      <m:t>=</m:t>
                    </m:r>
                    <m:r>
                      <a:rPr lang="it-IT" sz="1900" b="0" i="1" smtClean="0">
                        <a:latin typeface="Cambria Math"/>
                        <a:ea typeface="Cambria Math"/>
                      </a:rPr>
                      <m:t>𝜋</m:t>
                    </m:r>
                    <m:d>
                      <m:dPr>
                        <m:ctrlPr>
                          <a:rPr lang="it-IT" sz="19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𝑑𝑖𝑓𝑓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den>
                        </m:f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𝑆𝑐h𝑙𝑖𝑐𝑘</m:t>
                                </m:r>
                              </m:sub>
                            </m:sSub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𝐺𝐺𝑋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9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𝑙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it-IT" sz="1900" b="0" i="1" smtClean="0">
                                        <a:latin typeface="Cambria Math"/>
                                        <a:ea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IT" sz="19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it-IT" sz="19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it-IT" sz="19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it-IT" sz="19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1900" b="0" i="1" smtClean="0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sz="1900" b="0" i="1" smtClean="0">
                        <a:latin typeface="Cambria Math"/>
                        <a:ea typeface="Cambria Math"/>
                      </a:rPr>
                      <m:t>)</m:t>
                    </m:r>
                    <m:sSub>
                      <m:sSubPr>
                        <m:ctrlPr>
                          <a:rPr lang="it-IT" sz="19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  <a:ea typeface="Cambria Math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it-IT" sz="1900" dirty="0" smtClean="0"/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-322" y="4764241"/>
                <a:ext cx="4608512" cy="79208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E:\Ale\Uni\Tesina\img\radi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76" y="1684784"/>
            <a:ext cx="5992812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0" y="2648714"/>
                <a:ext cx="3168352" cy="652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700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1700" i="1">
                            <a:latin typeface="Cambria Math"/>
                          </a:rPr>
                        </m:ctrlPr>
                      </m:dPr>
                      <m:e>
                        <m:r>
                          <a:rPr lang="it-IT" sz="17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sz="1700" i="1">
                        <a:latin typeface="Cambria Math"/>
                      </a:rPr>
                      <m:t>= 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𝑣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)⨂</m:t>
                    </m:r>
                    <m:sSub>
                      <m:sSubPr>
                        <m:ctrlPr>
                          <a:rPr lang="it-IT" sz="17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/>
                            <a:ea typeface="Cambria Math"/>
                          </a:rPr>
                          <m:t>𝑐</m:t>
                        </m:r>
                      </m:e>
                      <m:sub>
                        <m:r>
                          <a:rPr lang="it-IT" sz="1700" i="1">
                            <a:latin typeface="Cambria Math"/>
                            <a:ea typeface="Cambria Math"/>
                          </a:rPr>
                          <m:t>𝑙𝑖𝑔h𝑡</m:t>
                        </m:r>
                      </m:sub>
                    </m:sSub>
                    <m:r>
                      <a:rPr lang="it-IT" sz="17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sz="17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sz="1700" dirty="0"/>
                  <a:t>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8714"/>
                <a:ext cx="3168352" cy="6522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0" y="4149080"/>
                <a:ext cx="42484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it-IT" sz="1500" i="1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it-IT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it-IT" sz="1500" i="1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5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𝑇𝑟𝑜𝑤𝑏𝑟𝑖𝑑𝑔𝑒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𝑅𝑒𝑖𝑡𝑧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it-IT" sz="15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it-IT" sz="1500" i="1">
                            <a:latin typeface="Cambria Math"/>
                            <a:ea typeface="Cambria Math"/>
                          </a:rPr>
                          <m:t>𝐺𝐺𝑋</m:t>
                        </m:r>
                      </m:e>
                    </m:d>
                  </m:oMath>
                </a14:m>
                <a:r>
                  <a:rPr lang="it-IT" sz="1500" i="1" dirty="0">
                    <a:latin typeface="Cambria Math"/>
                    <a:ea typeface="Cambria Math"/>
                  </a:rPr>
                  <a:t>   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it-IT" sz="15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it-IT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it-IT" sz="1500" i="1">
                            <a:latin typeface="Cambria Math"/>
                          </a:rPr>
                          <m:t>𝑙</m:t>
                        </m:r>
                        <m:r>
                          <a:rPr lang="it-IT" sz="1500" i="1">
                            <a:latin typeface="Cambria Math"/>
                          </a:rPr>
                          <m:t>,</m:t>
                        </m:r>
                        <m:r>
                          <a:rPr lang="it-IT" sz="1500" i="1">
                            <a:latin typeface="Cambria Math"/>
                          </a:rPr>
                          <m:t>𝑣</m:t>
                        </m:r>
                        <m:r>
                          <a:rPr lang="it-IT" sz="1500" i="1">
                            <a:latin typeface="Cambria Math"/>
                          </a:rPr>
                          <m:t>,</m:t>
                        </m:r>
                        <m:r>
                          <a:rPr lang="it-IT" sz="1500" i="1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5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𝐾𝑒𝑙𝑒𝑚𝑒𝑛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𝑎𝑝𝑝𝑟𝑜𝑥𝑖𝑚𝑎𝑡𝑖𝑜𝑛</m:t>
                    </m:r>
                  </m:oMath>
                </a14:m>
                <a:r>
                  <a:rPr lang="it-IT" sz="1500" dirty="0"/>
                  <a:t> 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9080"/>
                <a:ext cx="4248472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 descr="E:\Ale\Uni\Tesina\img\brdf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00" y="3374472"/>
            <a:ext cx="4440088" cy="3362241"/>
          </a:xfrm>
          <a:prstGeom prst="roundRect">
            <a:avLst>
              <a:gd name="adj" fmla="val 49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991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Shading</a:t>
            </a:r>
            <a:r>
              <a:rPr lang="it-IT" sz="3700" dirty="0" smtClean="0"/>
              <a:t> model – Luce ambientale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23527" y="1672208"/>
                <a:ext cx="8712969" cy="3340968"/>
              </a:xfrm>
            </p:spPr>
            <p:txBody>
              <a:bodyPr>
                <a:normAutofit/>
              </a:bodyPr>
              <a:lstStyle/>
              <a:p>
                <a:r>
                  <a:rPr lang="it-IT" sz="2100" dirty="0" smtClean="0"/>
                  <a:t>Illuminazione ambientale (</a:t>
                </a:r>
                <a:r>
                  <a:rPr lang="it-IT" sz="2100" dirty="0" err="1" smtClean="0"/>
                  <a:t>environmental</a:t>
                </a:r>
                <a:r>
                  <a:rPr lang="it-IT" sz="2100" dirty="0" smtClean="0"/>
                  <a:t> </a:t>
                </a:r>
                <a:r>
                  <a:rPr lang="it-IT" sz="2100" dirty="0" err="1" smtClean="0"/>
                  <a:t>lighting</a:t>
                </a:r>
                <a:r>
                  <a:rPr lang="it-IT" sz="2100" dirty="0" smtClean="0"/>
                  <a:t>)</a:t>
                </a:r>
                <a:br>
                  <a:rPr lang="it-IT" sz="2100" dirty="0" smtClean="0"/>
                </a:br>
                <a:r>
                  <a:rPr lang="it-IT" sz="2100" dirty="0" smtClean="0"/>
                  <a:t/>
                </a:r>
                <a:br>
                  <a:rPr lang="it-IT" sz="21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900" i="1">
                            <a:latin typeface="Cambria Math"/>
                          </a:rPr>
                          <m:t>𝑒𝑛𝑣</m:t>
                        </m:r>
                      </m:sub>
                    </m:sSub>
                    <m:r>
                      <a:rPr lang="it-IT" sz="1900" i="1">
                        <a:latin typeface="Cambria Math"/>
                      </a:rPr>
                      <m:t>=</m:t>
                    </m:r>
                    <m:r>
                      <a:rPr lang="it-IT" sz="1900" i="1">
                        <a:latin typeface="Cambria Math"/>
                      </a:rPr>
                      <m:t>𝑎𝑚𝑏𝑖𝑒𝑛𝑡𝐷𝑖𝑓𝑓𝑢𝑠𝑒</m:t>
                    </m:r>
                    <m:r>
                      <a:rPr lang="it-IT" sz="1900" i="1">
                        <a:latin typeface="Cambria Math"/>
                      </a:rPr>
                      <m:t>+</m:t>
                    </m:r>
                    <m:r>
                      <a:rPr lang="it-IT" sz="1900" i="1">
                        <a:latin typeface="Cambria Math"/>
                      </a:rPr>
                      <m:t>𝑎𝑚𝑏𝑖𝑒𝑛𝑡𝑆𝑝𝑒𝑐𝑢𝑙𝑎𝑟</m:t>
                    </m:r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  <a:p>
                <a:pPr marL="0" indent="0">
                  <a:buNone/>
                </a:pPr>
                <a:endParaRPr lang="it-IT" sz="15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/>
                      </a:rPr>
                      <m:t>𝑎𝑚𝑏𝑖𝑒𝑛𝑡𝐷𝑖𝑓𝑓𝑢𝑠𝑒</m:t>
                    </m:r>
                    <m:r>
                      <a:rPr lang="it-IT" sz="1500" b="0" i="1" smtClean="0">
                        <a:latin typeface="Cambria Math"/>
                      </a:rPr>
                      <m:t>=</m:t>
                    </m:r>
                    <m:r>
                      <a:rPr lang="it-IT" sz="1500" b="0" i="1" smtClean="0">
                        <a:latin typeface="Cambria Math"/>
                      </a:rPr>
                      <m:t>𝑎𝑚𝑏𝑖𝑒𝑛𝑡𝐹𝑎𝑐𝑡𝑜𝑟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𝑠𝑎𝑚𝑝𝑙𝑒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𝑖𝑟𝑟𝑎𝑑𝑖𝑎𝑛𝑐𝑒𝐶𝑢𝑏𝑒𝑚𝑎𝑝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)∙</m:t>
                    </m:r>
                    <m:sSub>
                      <m:sSubPr>
                        <m:ctrlPr>
                          <a:rPr lang="it-IT" sz="15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𝑑𝑖𝑓𝑓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∙(1−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𝐹𝑟𝑒𝑠𝑛𝑒𝑙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sz="1500" dirty="0" smtClean="0"/>
                  <a:t> </a:t>
                </a:r>
              </a:p>
              <a:p>
                <a:pPr marL="0" indent="0">
                  <a:buNone/>
                </a:pPr>
                <a:endParaRPr lang="it-IT" sz="15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500" i="1">
                        <a:latin typeface="Cambria Math"/>
                      </a:rPr>
                      <m:t>𝑎𝑚𝑏𝑖𝑒𝑛</m:t>
                    </m:r>
                    <m:r>
                      <a:rPr lang="it-IT" sz="1500" b="0" i="1" smtClean="0">
                        <a:latin typeface="Cambria Math"/>
                      </a:rPr>
                      <m:t>𝑡𝑆𝑝𝑒𝑐𝑢𝑙𝑎𝑟</m:t>
                    </m:r>
                    <m:r>
                      <a:rPr lang="it-IT" sz="1500" i="1">
                        <a:latin typeface="Cambria Math"/>
                      </a:rPr>
                      <m:t>=</m:t>
                    </m:r>
                    <m:r>
                      <a:rPr lang="it-IT" sz="1500" i="1">
                        <a:latin typeface="Cambria Math"/>
                      </a:rPr>
                      <m:t>𝑎𝑚𝑏𝑖𝑒𝑛𝑡𝐹𝑎𝑐𝑡𝑜𝑟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𝑠𝑎𝑚𝑝𝑙𝑒</m:t>
                    </m:r>
                    <m:d>
                      <m:dPr>
                        <m:ctrlPr>
                          <a:rPr lang="it-IT" sz="15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𝑝𝑚𝑟𝑒𝑚</m:t>
                        </m:r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it-IT" sz="1500" b="0" i="1" smtClean="0">
                            <a:latin typeface="Cambria Math"/>
                            <a:ea typeface="Cambria Math"/>
                          </a:rPr>
                          <m:t>𝑚𝑖𝑝𝑚𝑎𝑝𝐿𝑒𝑣𝑒𝑙</m:t>
                        </m:r>
                      </m:e>
                    </m:d>
                    <m:r>
                      <a:rPr lang="it-IT" sz="15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it-IT" sz="1500" i="1">
                        <a:latin typeface="Cambria Math"/>
                        <a:ea typeface="Cambria Math"/>
                      </a:rPr>
                      <m:t>𝐹𝑟𝑒𝑠𝑛𝑒𝑙</m:t>
                    </m:r>
                  </m:oMath>
                </a14:m>
                <a:r>
                  <a:rPr lang="it-IT" sz="1500" dirty="0" smtClean="0"/>
                  <a:t> </a:t>
                </a:r>
                <a:endParaRPr lang="it-IT" sz="1500" dirty="0"/>
              </a:p>
              <a:p>
                <a:pPr marL="0" indent="0">
                  <a:buNone/>
                </a:pPr>
                <a:endParaRPr lang="it-IT" sz="1900" dirty="0" smtClean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23527" y="1672208"/>
                <a:ext cx="8712969" cy="3340968"/>
              </a:xfrm>
              <a:blipFill rotWithShape="1">
                <a:blip r:embed="rId2"/>
                <a:stretch>
                  <a:fillRect t="-10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 descr="E:\Ale\Uni\Tesina\img\ambientdiff+sp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4" y="4293096"/>
            <a:ext cx="8621712" cy="222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792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E:\Ale\Uni\Tesina\img\bmw_ambie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9" y="1844824"/>
            <a:ext cx="867544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300" dirty="0" err="1" smtClean="0"/>
              <a:t>Shading</a:t>
            </a:r>
            <a:r>
              <a:rPr lang="it-IT" sz="3300" dirty="0" smtClean="0"/>
              <a:t> model </a:t>
            </a:r>
            <a:r>
              <a:rPr lang="it-IT" sz="3000" dirty="0"/>
              <a:t>– Luce </a:t>
            </a:r>
            <a:r>
              <a:rPr lang="it-IT" sz="3000" dirty="0" smtClean="0"/>
              <a:t>diretta + ambientale</a:t>
            </a:r>
            <a:endParaRPr lang="it-IT" sz="3000" dirty="0"/>
          </a:p>
        </p:txBody>
      </p:sp>
      <p:sp>
        <p:nvSpPr>
          <p:cNvPr id="3" name="Ovale 2"/>
          <p:cNvSpPr/>
          <p:nvPr/>
        </p:nvSpPr>
        <p:spPr>
          <a:xfrm rot="7714148">
            <a:off x="3197384" y="3913913"/>
            <a:ext cx="1512168" cy="108012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 rot="21162109">
            <a:off x="1285519" y="2828279"/>
            <a:ext cx="4154309" cy="67249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 rot="6584780">
            <a:off x="7174326" y="3295482"/>
            <a:ext cx="2045732" cy="85867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979711" y="2492896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accent5"/>
                </a:solidFill>
              </a:rPr>
              <a:t>ambient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7657132" y="4725144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accent5"/>
                </a:solidFill>
              </a:rPr>
              <a:t>ambient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498577" y="51971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/>
                </a:solidFill>
              </a:rPr>
              <a:t>d</a:t>
            </a:r>
            <a:r>
              <a:rPr lang="it-IT" dirty="0" err="1" smtClean="0">
                <a:solidFill>
                  <a:schemeClr val="accent2"/>
                </a:solidFill>
              </a:rPr>
              <a:t>irect</a:t>
            </a:r>
            <a:r>
              <a:rPr lang="it-IT" dirty="0" smtClean="0">
                <a:solidFill>
                  <a:schemeClr val="accent2"/>
                </a:solidFill>
              </a:rPr>
              <a:t> specular</a:t>
            </a:r>
            <a:endParaRPr lang="it-IT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Clearcoat</a:t>
            </a:r>
            <a:r>
              <a:rPr lang="it-IT" sz="3700" dirty="0" smtClean="0"/>
              <a:t> </a:t>
            </a:r>
            <a:r>
              <a:rPr lang="it-IT" sz="3700" dirty="0" err="1" smtClean="0"/>
              <a:t>effect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72208"/>
                <a:ext cx="8153400" cy="1828800"/>
              </a:xfrm>
            </p:spPr>
            <p:txBody>
              <a:bodyPr>
                <a:normAutofit/>
              </a:bodyPr>
              <a:lstStyle/>
              <a:p>
                <a:r>
                  <a:rPr lang="it-IT" sz="2300" dirty="0" smtClean="0"/>
                  <a:t>Simula l’effetto lucido-plastificato</a:t>
                </a:r>
                <a:br>
                  <a:rPr lang="it-IT" sz="2300" dirty="0" smtClean="0"/>
                </a:br>
                <a:endParaRPr lang="it-IT" sz="2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</a:rPr>
                            <m:t>𝑐𝑙𝑒𝑎𝑟𝑐𝑜𝑎𝑡</m:t>
                          </m:r>
                        </m:sub>
                      </m:sSub>
                      <m:r>
                        <a:rPr lang="it-IT" sz="1900" b="0" i="1" smtClean="0">
                          <a:latin typeface="Cambria Math"/>
                        </a:rPr>
                        <m:t>=0.25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𝑎𝑚𝑜𝑢𝑛𝑡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it-IT" sz="19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𝐺𝐺𝑋</m:t>
                                  </m:r>
                                </m:sub>
                              </m:sSub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∙(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𝑙𝑖𝑔h𝑡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9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sz="19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𝑎𝑚𝑏𝑖𝑒𝑛𝑡</m:t>
                          </m:r>
                        </m:e>
                      </m:d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𝐹𝑟𝑒𝑠𝑛𝑒𝑙</m:t>
                      </m:r>
                    </m:oMath>
                  </m:oMathPara>
                </a14:m>
                <a:endParaRPr lang="it-IT" sz="19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72208"/>
                <a:ext cx="8153400" cy="1828800"/>
              </a:xfrm>
              <a:blipFill rotWithShape="1">
                <a:blip r:embed="rId2"/>
                <a:stretch>
                  <a:fillRect l="-150" t="-2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 descr="E:\Ale\Uni\Tesina\img\clearco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01008"/>
            <a:ext cx="8663534" cy="295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862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100" dirty="0" smtClean="0"/>
              <a:t>MODELLO </a:t>
            </a:r>
            <a:r>
              <a:rPr lang="it-IT" sz="2100" dirty="0" err="1" smtClean="0"/>
              <a:t>DI</a:t>
            </a:r>
            <a:r>
              <a:rPr lang="it-IT" sz="2100" dirty="0" smtClean="0"/>
              <a:t> OMBREGGIATURA </a:t>
            </a:r>
            <a:r>
              <a:rPr lang="it-IT" sz="2100" dirty="0" err="1" smtClean="0"/>
              <a:t>DI</a:t>
            </a:r>
            <a:r>
              <a:rPr lang="it-IT" sz="2100" dirty="0" smtClean="0"/>
              <a:t> SCENE 3D BASATO SULLA FISICA PER I RENDERING IN TEMPO REALE</a:t>
            </a:r>
            <a:endParaRPr lang="it-IT" sz="2100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08608"/>
            <a:ext cx="3710727" cy="3960441"/>
          </a:xfrm>
        </p:spPr>
      </p:pic>
      <p:sp>
        <p:nvSpPr>
          <p:cNvPr id="3" name="Segnaposto testo 2"/>
          <p:cNvSpPr>
            <a:spLocks noGrp="1"/>
          </p:cNvSpPr>
          <p:nvPr>
            <p:ph type="body" sz="quarter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it-IT" sz="1900" dirty="0" smtClean="0">
                <a:solidFill>
                  <a:schemeClr val="accent1">
                    <a:lumMod val="75000"/>
                  </a:schemeClr>
                </a:solidFill>
              </a:rPr>
              <a:t>DAL </a:t>
            </a:r>
            <a:r>
              <a:rPr lang="it-IT" sz="1900" dirty="0" err="1" smtClean="0">
                <a:solidFill>
                  <a:schemeClr val="accent1">
                    <a:lumMod val="75000"/>
                  </a:schemeClr>
                </a:solidFill>
              </a:rPr>
              <a:t>CODICE…</a:t>
            </a:r>
            <a:endParaRPr lang="it-IT" sz="1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3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it-IT" sz="1900" dirty="0" smtClean="0">
                <a:solidFill>
                  <a:schemeClr val="accent1">
                    <a:lumMod val="75000"/>
                  </a:schemeClr>
                </a:solidFill>
              </a:rPr>
              <a:t>…ALLO SCHERMO</a:t>
            </a:r>
            <a:endParaRPr lang="it-IT" sz="19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8130" name="Picture 2" descr="E:\Ale\Uni\Tesina\cod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8609"/>
            <a:ext cx="3744416" cy="39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/>
              <a:t>Clearcoat</a:t>
            </a:r>
            <a:r>
              <a:rPr lang="it-IT" sz="3700" dirty="0"/>
              <a:t> </a:t>
            </a:r>
            <a:r>
              <a:rPr lang="it-IT" sz="3700" dirty="0" err="1"/>
              <a:t>effect</a:t>
            </a:r>
            <a:endParaRPr lang="it-IT" sz="3700" dirty="0"/>
          </a:p>
        </p:txBody>
      </p:sp>
      <p:pic>
        <p:nvPicPr>
          <p:cNvPr id="51202" name="Picture 2" descr="E:\Ale\Uni\Tesina\img\bmw_clearco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5" y="1856407"/>
            <a:ext cx="8538091" cy="45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2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Sparkle</a:t>
            </a:r>
            <a:r>
              <a:rPr lang="it-IT" sz="3700" dirty="0" smtClean="0"/>
              <a:t> </a:t>
            </a:r>
            <a:r>
              <a:rPr lang="it-IT" sz="3700" dirty="0" err="1" smtClean="0"/>
              <a:t>effect</a:t>
            </a:r>
            <a:endParaRPr lang="it-IT" sz="3700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2648" y="1597496"/>
            <a:ext cx="8153400" cy="535360"/>
          </a:xfrm>
        </p:spPr>
        <p:txBody>
          <a:bodyPr>
            <a:normAutofit/>
          </a:bodyPr>
          <a:lstStyle/>
          <a:p>
            <a:r>
              <a:rPr lang="it-IT" sz="2300" dirty="0" smtClean="0"/>
              <a:t>Simula l’effetto metallizzato</a:t>
            </a:r>
            <a:endParaRPr lang="it-IT" sz="2300" dirty="0"/>
          </a:p>
        </p:txBody>
      </p:sp>
      <p:pic>
        <p:nvPicPr>
          <p:cNvPr id="51202" name="Picture 2" descr="E:\Ale\Uni\Tesina\spark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271720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" name="CasellaDiTesto 3"/>
          <p:cNvSpPr txBox="1"/>
          <p:nvPr/>
        </p:nvSpPr>
        <p:spPr>
          <a:xfrm>
            <a:off x="4603404" y="4365104"/>
            <a:ext cx="16967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500" i="1" dirty="0" smtClean="0"/>
              <a:t>High-</a:t>
            </a:r>
            <a:r>
              <a:rPr lang="it-IT" sz="1500" i="1" dirty="0" err="1" smtClean="0"/>
              <a:t>frequency</a:t>
            </a:r>
            <a:r>
              <a:rPr lang="it-IT" sz="1500" i="1" dirty="0" smtClean="0"/>
              <a:t> </a:t>
            </a:r>
            <a:r>
              <a:rPr lang="it-IT" sz="1500" i="1" dirty="0" err="1" smtClean="0"/>
              <a:t>normalmap</a:t>
            </a:r>
            <a:endParaRPr lang="it-IT" sz="1500" dirty="0" smtClean="0"/>
          </a:p>
          <a:p>
            <a:pPr algn="r"/>
            <a:r>
              <a:rPr lang="it-IT" sz="1500" dirty="0" smtClean="0"/>
              <a:t>(</a:t>
            </a:r>
            <a:r>
              <a:rPr lang="it-IT" sz="1500" dirty="0" err="1" smtClean="0"/>
              <a:t>noise</a:t>
            </a:r>
            <a:r>
              <a:rPr lang="it-IT" sz="1500" dirty="0" smtClean="0"/>
              <a:t> </a:t>
            </a:r>
            <a:r>
              <a:rPr lang="it-IT" sz="1500" dirty="0" err="1" smtClean="0"/>
              <a:t>map</a:t>
            </a:r>
            <a:r>
              <a:rPr lang="it-IT" sz="1500" dirty="0" smtClean="0"/>
              <a:t>)</a:t>
            </a:r>
            <a:endParaRPr lang="it-IT" sz="1500" dirty="0"/>
          </a:p>
        </p:txBody>
      </p:sp>
      <p:pic>
        <p:nvPicPr>
          <p:cNvPr id="52227" name="Picture 3" descr="E:\Ale\Uni\Tesina\img\highFreqNormal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93096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E:\Ale\Uni\Tesina\img\sprakle_s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03" y="3861048"/>
            <a:ext cx="299345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:\Ale\Uni\Tesina\img\bmw_spark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6" y="1797209"/>
            <a:ext cx="8716449" cy="472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/>
              <a:t>Sparkle</a:t>
            </a:r>
            <a:r>
              <a:rPr lang="it-IT" sz="3700" dirty="0"/>
              <a:t> </a:t>
            </a:r>
            <a:r>
              <a:rPr lang="it-IT" sz="3700" dirty="0" err="1"/>
              <a:t>effect</a:t>
            </a:r>
            <a:endParaRPr lang="it-IT" sz="3700" dirty="0"/>
          </a:p>
        </p:txBody>
      </p:sp>
      <p:cxnSp>
        <p:nvCxnSpPr>
          <p:cNvPr id="11" name="Connettore 7 10"/>
          <p:cNvCxnSpPr>
            <a:stCxn id="3" idx="1"/>
            <a:endCxn id="14" idx="7"/>
          </p:cNvCxnSpPr>
          <p:nvPr/>
        </p:nvCxnSpPr>
        <p:spPr>
          <a:xfrm rot="10800000" flipV="1">
            <a:off x="4652162" y="3683158"/>
            <a:ext cx="1353889" cy="820155"/>
          </a:xfrm>
          <a:prstGeom prst="curvedConnector3">
            <a:avLst/>
          </a:prstGeom>
          <a:ln w="1079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nello 13"/>
          <p:cNvSpPr/>
          <p:nvPr/>
        </p:nvSpPr>
        <p:spPr>
          <a:xfrm rot="3196813">
            <a:off x="3525921" y="3835890"/>
            <a:ext cx="1087180" cy="1245004"/>
          </a:xfrm>
          <a:prstGeom prst="donut">
            <a:avLst>
              <a:gd name="adj" fmla="val 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3" name="Picture 4" descr="E:\Ale\Uni\Tesina\img\bmw_sparkletEFFEC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50" y="1797209"/>
            <a:ext cx="29241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Risultato finale – </a:t>
            </a:r>
            <a:r>
              <a:rPr lang="it-IT" sz="3000" dirty="0" err="1" smtClean="0"/>
              <a:t>Shadowmap</a:t>
            </a:r>
            <a:r>
              <a:rPr lang="it-IT" sz="3000" dirty="0" smtClean="0"/>
              <a:t> + </a:t>
            </a:r>
            <a:r>
              <a:rPr lang="it-IT" sz="3000" dirty="0" err="1" smtClean="0"/>
              <a:t>Occlusion</a:t>
            </a:r>
            <a:endParaRPr lang="it-IT" sz="3000" dirty="0"/>
          </a:p>
        </p:txBody>
      </p:sp>
      <p:pic>
        <p:nvPicPr>
          <p:cNvPr id="53250" name="Picture 2" descr="E:\Ale\Uni\Tesina\img\bmw_fina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9" y="1700807"/>
            <a:ext cx="8577602" cy="49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264" y="228600"/>
            <a:ext cx="843947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700" dirty="0" smtClean="0"/>
              <a:t>Risultato finale - Applicazione in Three.js</a:t>
            </a:r>
            <a:endParaRPr lang="it-IT" sz="3700" dirty="0"/>
          </a:p>
        </p:txBody>
      </p:sp>
      <p:pic>
        <p:nvPicPr>
          <p:cNvPr id="3" name="ScreenCaptur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1655351"/>
            <a:ext cx="7776865" cy="4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Grazie dell’attenzione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2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Contenuti di approfondimento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Slide Bonus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25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700" dirty="0" smtClean="0"/>
              <a:t>REAL TIME RENDERING PIPELINE</a:t>
            </a:r>
            <a:endParaRPr lang="it-IT" sz="37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8" y="1813518"/>
            <a:ext cx="7865265" cy="4500000"/>
          </a:xfrm>
        </p:spPr>
      </p:pic>
      <p:pic>
        <p:nvPicPr>
          <p:cNvPr id="49154" name="Picture 2" descr="E:\Ale\Uni\Tesina\pipelin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" y="1814400"/>
            <a:ext cx="7865268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smtClean="0"/>
              <a:t>NORMAL DISTRIBUTION FUNCTION (NDF)</a:t>
            </a:r>
            <a:endParaRPr lang="it-I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51520" y="2327006"/>
                <a:ext cx="1872208" cy="38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3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3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3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3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it-IT" sz="1300" b="0" i="1" smtClean="0">
                            <a:latin typeface="Cambria Math"/>
                          </a:rPr>
                          <m:t>+2</m:t>
                        </m:r>
                      </m:num>
                      <m:den>
                        <m:r>
                          <a:rPr lang="it-IT" sz="1300" b="0" i="1" smtClean="0">
                            <a:latin typeface="Cambria Math"/>
                          </a:rPr>
                          <m:t>2</m:t>
                        </m:r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IT" sz="1300" b="0" i="1" smtClean="0">
                            <a:latin typeface="Cambria Math"/>
                          </a:rPr>
                          <m:t>(</m:t>
                        </m:r>
                        <m:r>
                          <a:rPr lang="it-IT" sz="1300" b="0" i="1" smtClean="0">
                            <a:latin typeface="Cambria Math"/>
                          </a:rPr>
                          <m:t>𝑛</m:t>
                        </m:r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h</m:t>
                        </m:r>
                        <m:r>
                          <a:rPr lang="it-IT" sz="13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it-IT" sz="1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3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1300" dirty="0" smtClean="0"/>
                  <a:t> </a:t>
                </a:r>
                <a:endParaRPr lang="it-IT" sz="13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327006"/>
                <a:ext cx="1872208" cy="3879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31378" y="3791806"/>
                <a:ext cx="2468414" cy="573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3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3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3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t-IT" sz="13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Sup>
                          <m:sSubSupPr>
                            <m:ctrlP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  <m:sup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den>
                    </m:f>
                    <m:sSup>
                      <m:sSupPr>
                        <m:ctrlPr>
                          <a:rPr lang="it-IT" sz="13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3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3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it-IT" sz="13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it-IT" sz="13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h</m:t>
                                    </m:r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3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it-IT" sz="1300" dirty="0" smtClean="0"/>
                  <a:t> </a:t>
                </a: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78" y="3791806"/>
                <a:ext cx="2468414" cy="5732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31378" y="5844753"/>
                <a:ext cx="2252390" cy="52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it-IT" sz="1300" b="0" i="1" smtClean="0">
                            <a:latin typeface="Cambria Math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3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3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it-IT" sz="13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300" b="0" i="1" smtClean="0">
                                <a:latin typeface="Cambria Math"/>
                              </a:rPr>
                              <m:t>𝑡𝑟</m:t>
                            </m:r>
                          </m:sub>
                          <m:sup>
                            <m:r>
                              <a:rPr lang="it-IT" sz="13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it-IT" sz="13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t-IT" sz="13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it-IT" sz="130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13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3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∙</m:t>
                                        </m:r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sz="13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13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𝑡𝑟</m:t>
                                        </m:r>
                                      </m:sub>
                                      <m:sup>
                                        <m:r>
                                          <a:rPr lang="it-IT" sz="1300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it-IT" sz="1300" i="1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it-IT" sz="1300" i="1">
                                    <a:latin typeface="Cambria Math"/>
                                    <a:ea typeface="Cambria Math"/>
                                  </a:rPr>
                                  <m:t> + 1</m:t>
                                </m:r>
                              </m:e>
                            </m:d>
                          </m:e>
                          <m:sup>
                            <m:r>
                              <a:rPr lang="it-IT" sz="13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300" dirty="0" smtClean="0"/>
                  <a:t> </a:t>
                </a: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78" y="5844753"/>
                <a:ext cx="2252390" cy="5277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/>
          <p:cNvSpPr txBox="1"/>
          <p:nvPr/>
        </p:nvSpPr>
        <p:spPr>
          <a:xfrm>
            <a:off x="515219" y="1916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Phong</a:t>
            </a:r>
            <a:r>
              <a:rPr lang="it-IT" dirty="0"/>
              <a:t>: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09936" y="338813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Beckmann</a:t>
            </a:r>
            <a:r>
              <a:rPr lang="it-IT" dirty="0"/>
              <a:t>: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73102" y="5229200"/>
            <a:ext cx="1932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 err="1"/>
              <a:t>Trowbridge-Reitz</a:t>
            </a:r>
            <a:r>
              <a:rPr lang="it-IT" sz="1700" dirty="0" smtClean="0"/>
              <a:t>:</a:t>
            </a:r>
          </a:p>
          <a:p>
            <a:r>
              <a:rPr lang="it-IT" sz="1600" dirty="0" smtClean="0"/>
              <a:t>         (GGX)</a:t>
            </a:r>
            <a:endParaRPr lang="it-IT" sz="1600" dirty="0"/>
          </a:p>
        </p:txBody>
      </p:sp>
      <p:pic>
        <p:nvPicPr>
          <p:cNvPr id="47109" name="Picture 5" descr="E:\Ale\Uni\Tesina\graph_beckma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31" y="3235391"/>
            <a:ext cx="2276485" cy="148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E:\Ale\Uni\Tesina\graph_gg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97152"/>
            <a:ext cx="4768255" cy="15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E:\Ale\Uni\Tesina\graph_pho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628800"/>
            <a:ext cx="6192688" cy="13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𝐶𝑜𝑜𝑘</m:t>
                        </m:r>
                        <m:r>
                          <a:rPr lang="it-IT" b="0" i="1" smtClean="0">
                            <a:latin typeface="Cambria Math"/>
                          </a:rPr>
                          <m:t>−</m:t>
                        </m:r>
                        <m:r>
                          <a:rPr lang="it-IT" b="0" i="1" smtClean="0">
                            <a:latin typeface="Cambria Math"/>
                          </a:rPr>
                          <m:t>𝑇𝑜𝑟𝑟𝑎𝑛𝑐𝑒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brk/>
                          </m:rPr>
                          <a:rPr lang="it-IT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𝑫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𝒉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it-IT" b="0" i="1" smtClean="0">
                            <a:latin typeface="Cambria Math"/>
                          </a:rPr>
                          <m:t>𝐹</m:t>
                        </m:r>
                        <m:r>
                          <a:rPr lang="it-IT" b="0" i="1" smtClean="0">
                            <a:latin typeface="Cambria Math"/>
                          </a:rPr>
                          <m:t>(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r>
                          <a:rPr lang="it-IT" b="0" i="1" smtClean="0">
                            <a:latin typeface="Cambria Math"/>
                          </a:rPr>
                          <m:t>h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/>
                          </a:rPr>
                          <m:t>4(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𝑙</m:t>
                        </m:r>
                        <m:r>
                          <a:rPr lang="it-IT" b="0" i="1" smtClean="0">
                            <a:latin typeface="Cambria Math"/>
                          </a:rPr>
                          <m:t>)(</m:t>
                        </m:r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  <m:r>
                          <a:rPr lang="it-IT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b="0" i="1" smtClean="0">
                            <a:latin typeface="Cambria Math"/>
                          </a:rPr>
                          <m:t>𝑣</m:t>
                        </m:r>
                        <m:r>
                          <a:rPr lang="it-IT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sz="1900" dirty="0" smtClean="0"/>
                  <a:t> </a:t>
                </a:r>
                <a:endParaRPr lang="it-IT" sz="1900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310121"/>
                <a:ext cx="4139952" cy="540661"/>
              </a:xfrm>
              <a:prstGeom prst="rect">
                <a:avLst/>
              </a:prstGeom>
              <a:blipFill rotWithShape="1">
                <a:blip r:embed="rId9"/>
                <a:stretch>
                  <a:fillRect l="-442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688124" y="2884984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24" y="2884984"/>
                <a:ext cx="216024" cy="261610"/>
              </a:xfrm>
              <a:prstGeom prst="rect">
                <a:avLst/>
              </a:prstGeom>
              <a:blipFill rotWithShape="1">
                <a:blip r:embed="rId10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7828087" y="2867170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087" y="2867170"/>
                <a:ext cx="216024" cy="261610"/>
              </a:xfrm>
              <a:prstGeom prst="rect">
                <a:avLst/>
              </a:prstGeom>
              <a:blipFill rotWithShape="1">
                <a:blip r:embed="rId10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5269961" y="4666347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961" y="4666347"/>
                <a:ext cx="216024" cy="261610"/>
              </a:xfrm>
              <a:prstGeom prst="rect">
                <a:avLst/>
              </a:prstGeom>
              <a:blipFill rotWithShape="1">
                <a:blip r:embed="rId11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/>
              <p:cNvSpPr txBox="1"/>
              <p:nvPr/>
            </p:nvSpPr>
            <p:spPr>
              <a:xfrm>
                <a:off x="4312224" y="6241657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23" name="CasellaDiTes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24" y="6241657"/>
                <a:ext cx="216024" cy="261610"/>
              </a:xfrm>
              <a:prstGeom prst="rect">
                <a:avLst/>
              </a:prstGeom>
              <a:blipFill rotWithShape="1">
                <a:blip r:embed="rId12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/>
              <p:cNvSpPr txBox="1"/>
              <p:nvPr/>
            </p:nvSpPr>
            <p:spPr>
              <a:xfrm>
                <a:off x="6804248" y="6179316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24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6179316"/>
                <a:ext cx="216024" cy="261610"/>
              </a:xfrm>
              <a:prstGeom prst="rect">
                <a:avLst/>
              </a:prstGeom>
              <a:blipFill rotWithShape="1">
                <a:blip r:embed="rId12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/>
              <p:cNvSpPr txBox="1"/>
              <p:nvPr/>
            </p:nvSpPr>
            <p:spPr>
              <a:xfrm>
                <a:off x="3635896" y="2912468"/>
                <a:ext cx="21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smtClean="0">
                          <a:latin typeface="Cambria Math"/>
                          <a:ea typeface="Cambria Math"/>
                        </a:rPr>
                        <m:t>𝜗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25" name="CasellaDiTes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12468"/>
                <a:ext cx="216024" cy="261610"/>
              </a:xfrm>
              <a:prstGeom prst="rect">
                <a:avLst/>
              </a:prstGeom>
              <a:blipFill rotWithShape="1">
                <a:blip r:embed="rId12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3586808" y="1942356"/>
                <a:ext cx="941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=0…8</m:t>
                    </m:r>
                  </m:oMath>
                </a14:m>
                <a:r>
                  <a:rPr lang="it-IT" dirty="0" smtClean="0"/>
                  <a:t>  </a:t>
                </a:r>
                <a:endParaRPr lang="it-IT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08" y="1942356"/>
                <a:ext cx="941440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5485985" y="1941612"/>
                <a:ext cx="1174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=16…128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985" y="1941612"/>
                <a:ext cx="1174247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7452320" y="1942356"/>
                <a:ext cx="122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=256…2048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1942356"/>
                <a:ext cx="1224135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/>
              <p:cNvSpPr txBox="1"/>
              <p:nvPr/>
            </p:nvSpPr>
            <p:spPr>
              <a:xfrm>
                <a:off x="4811467" y="3609905"/>
                <a:ext cx="876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=1…7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8" name="CasellaDiTes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7" y="3609905"/>
                <a:ext cx="876657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/>
              <p:cNvSpPr txBox="1"/>
              <p:nvPr/>
            </p:nvSpPr>
            <p:spPr>
              <a:xfrm>
                <a:off x="4139953" y="5167644"/>
                <a:ext cx="976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𝑡𝑟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=0.4…1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9" name="CasellaDiTes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3" y="5167644"/>
                <a:ext cx="976436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/>
              <p:cNvSpPr txBox="1"/>
              <p:nvPr/>
            </p:nvSpPr>
            <p:spPr>
              <a:xfrm>
                <a:off x="6473931" y="5167644"/>
                <a:ext cx="876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100" b="0" i="1" smtClean="0">
                            <a:latin typeface="Cambria Math"/>
                            <a:ea typeface="Cambria Math"/>
                          </a:rPr>
                          <m:t>𝑡𝑟</m:t>
                        </m:r>
                      </m:sub>
                    </m:sSub>
                    <m:r>
                      <a:rPr lang="it-IT" sz="1100" b="0" i="1" smtClean="0">
                        <a:latin typeface="Cambria Math"/>
                        <a:ea typeface="Cambria Math"/>
                      </a:rPr>
                      <m:t>=1…7</m:t>
                    </m:r>
                  </m:oMath>
                </a14:m>
                <a:r>
                  <a:rPr lang="it-IT" dirty="0" smtClean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30" name="CasellaDiTes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1" y="5167644"/>
                <a:ext cx="876657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/>
              <p:cNvSpPr txBox="1"/>
              <p:nvPr/>
            </p:nvSpPr>
            <p:spPr>
              <a:xfrm>
                <a:off x="9144000" y="2733189"/>
                <a:ext cx="5581128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 smtClean="0"/>
                  <a:t>Interface </a:t>
                </a:r>
                <a:r>
                  <a:rPr lang="it-IT" sz="1500" dirty="0" err="1" smtClean="0"/>
                  <a:t>function</a:t>
                </a:r>
                <a:r>
                  <a:rPr lang="it-IT" sz="15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t-IT" sz="15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IT" sz="1500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it-IT" sz="1500" b="0" i="1" smtClean="0">
                            <a:latin typeface="Cambria Math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it-IT" sz="1500" dirty="0" smtClean="0"/>
                  <a:t>  dove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500" b="0" i="0" smtClean="0">
                        <a:latin typeface="Cambria Math"/>
                        <a:ea typeface="Cambria Math"/>
                      </a:rPr>
                      <m:t>m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it-IT" sz="1500" b="0" i="0" smtClean="0">
                        <a:latin typeface="Cambria Math"/>
                        <a:ea typeface="Cambria Math"/>
                      </a:rPr>
                      <m:t>max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⁡_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𝑟𝑜𝑢𝑔h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 , 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∈[0,1]</m:t>
                    </m:r>
                  </m:oMath>
                </a14:m>
                <a:r>
                  <a:rPr lang="it-IT" sz="1500" dirty="0" smtClean="0"/>
                  <a:t/>
                </a:r>
                <a:br>
                  <a:rPr lang="it-IT" sz="1500" dirty="0" smtClean="0"/>
                </a:br>
                <a:r>
                  <a:rPr lang="it-IT" sz="1500" dirty="0" smtClean="0"/>
                  <a:t>   (</a:t>
                </a:r>
                <a:r>
                  <a:rPr lang="it-IT" sz="1500" dirty="0" err="1" smtClean="0"/>
                  <a:t>artist-driven</a:t>
                </a:r>
                <a:r>
                  <a:rPr lang="it-IT" sz="1500" dirty="0" smtClean="0"/>
                  <a:t>)</a:t>
                </a:r>
                <a:endParaRPr lang="it-IT" sz="1500" dirty="0"/>
              </a:p>
            </p:txBody>
          </p:sp>
        </mc:Choice>
        <mc:Fallback xmlns="">
          <p:sp>
            <p:nvSpPr>
              <p:cNvPr id="31" name="CasellaDiTes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2733189"/>
                <a:ext cx="5581128" cy="571760"/>
              </a:xfrm>
              <a:prstGeom prst="rect">
                <a:avLst/>
              </a:prstGeom>
              <a:blipFill rotWithShape="1">
                <a:blip r:embed="rId19"/>
                <a:stretch>
                  <a:fillRect l="-328" t="-2128" b="-106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/>
              <p:cNvSpPr txBox="1"/>
              <p:nvPr/>
            </p:nvSpPr>
            <p:spPr>
              <a:xfrm>
                <a:off x="9144000" y="4957473"/>
                <a:ext cx="38529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500" dirty="0" smtClean="0"/>
                  <a:t>Interface </a:t>
                </a:r>
                <a:r>
                  <a:rPr lang="it-IT" sz="1500" dirty="0" err="1" smtClean="0"/>
                  <a:t>function</a:t>
                </a:r>
                <a:r>
                  <a:rPr lang="it-IT" sz="15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5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it-IT" sz="1500" b="0" i="1" smtClean="0">
                            <a:latin typeface="Cambria Math"/>
                          </a:rPr>
                          <m:t>𝑡𝑟</m:t>
                        </m:r>
                      </m:sub>
                    </m:sSub>
                    <m:r>
                      <a:rPr lang="it-IT" sz="15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t-IT" sz="15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IT" sz="15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it-IT" sz="15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500" dirty="0" smtClean="0"/>
                  <a:t>  dove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it-IT" sz="1500" b="0" i="1" smtClean="0">
                        <a:latin typeface="Cambria Math"/>
                        <a:ea typeface="Cambria Math"/>
                      </a:rPr>
                      <m:t>∈[0,1]</m:t>
                    </m:r>
                  </m:oMath>
                </a14:m>
                <a:r>
                  <a:rPr lang="it-IT" sz="1500" dirty="0" smtClean="0"/>
                  <a:t/>
                </a:r>
                <a:br>
                  <a:rPr lang="it-IT" sz="1500" dirty="0" smtClean="0"/>
                </a:br>
                <a:r>
                  <a:rPr lang="it-IT" sz="1500" dirty="0" smtClean="0"/>
                  <a:t>   (</a:t>
                </a:r>
                <a:r>
                  <a:rPr lang="it-IT" sz="1500" dirty="0" err="1" smtClean="0"/>
                  <a:t>artist-driven</a:t>
                </a:r>
                <a:r>
                  <a:rPr lang="it-IT" sz="1500" dirty="0" smtClean="0"/>
                  <a:t>)</a:t>
                </a:r>
                <a:endParaRPr lang="it-IT" sz="1500" dirty="0"/>
              </a:p>
            </p:txBody>
          </p:sp>
        </mc:Choice>
        <mc:Fallback xmlns="">
          <p:sp>
            <p:nvSpPr>
              <p:cNvPr id="32" name="CasellaDiTes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957473"/>
                <a:ext cx="3852936" cy="553998"/>
              </a:xfrm>
              <a:prstGeom prst="rect">
                <a:avLst/>
              </a:prstGeom>
              <a:blipFill rotWithShape="1">
                <a:blip r:embed="rId20"/>
                <a:stretch>
                  <a:fillRect l="-475" t="-2198" b="-109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9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/>
              <a:t>FRESNEL REFLECTANCE</a:t>
            </a:r>
          </a:p>
        </p:txBody>
      </p:sp>
      <p:pic>
        <p:nvPicPr>
          <p:cNvPr id="3" name="Picture 5" descr="E:\Ale\Uni\Tesina\Fresnel_somevalu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2232" y="2969436"/>
            <a:ext cx="5910248" cy="3699924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467544" y="1700808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dirty="0" err="1" smtClean="0"/>
              <a:t>Schlick</a:t>
            </a:r>
            <a:r>
              <a:rPr lang="it-IT" sz="2100" b="1" dirty="0" smtClean="0"/>
              <a:t> </a:t>
            </a:r>
            <a:r>
              <a:rPr lang="it-IT" sz="2100" b="1" dirty="0" err="1" smtClean="0"/>
              <a:t>approximation</a:t>
            </a:r>
            <a:r>
              <a:rPr lang="it-IT" sz="2100" b="1" dirty="0" smtClean="0"/>
              <a:t>:</a:t>
            </a:r>
            <a:endParaRPr lang="it-IT" sz="2100" b="1" dirty="0"/>
          </a:p>
        </p:txBody>
      </p:sp>
      <p:graphicFrame>
        <p:nvGraphicFramePr>
          <p:cNvPr id="5" name="Ogget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13338"/>
              </p:ext>
            </p:extLst>
          </p:nvPr>
        </p:nvGraphicFramePr>
        <p:xfrm>
          <a:off x="2411760" y="2276872"/>
          <a:ext cx="4248472" cy="46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0" name="Equazione" r:id="rId4" imgW="2197080" imgH="241200" progId="Equation.3">
                  <p:embed/>
                </p:oleObj>
              </mc:Choice>
              <mc:Fallback>
                <p:oleObj name="Equazione" r:id="rId4" imgW="2197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276872"/>
                        <a:ext cx="4248472" cy="4665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467544" y="3166172"/>
                <a:ext cx="2304953" cy="66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 smtClean="0"/>
                  <a:t> </a:t>
                </a:r>
                <a:r>
                  <a:rPr lang="it-IT" sz="1700" dirty="0" smtClean="0"/>
                  <a:t>è il valore assunto a 0° di incidenza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166172"/>
                <a:ext cx="2304953" cy="669671"/>
              </a:xfrm>
              <a:prstGeom prst="rect">
                <a:avLst/>
              </a:prstGeom>
              <a:blipFill rotWithShape="1">
                <a:blip r:embed="rId6"/>
                <a:stretch>
                  <a:fillRect l="-1852" r="-1852" b="-11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3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Perchè</a:t>
            </a:r>
            <a:r>
              <a:rPr lang="it-IT" sz="3700" dirty="0" smtClean="0"/>
              <a:t> </a:t>
            </a:r>
            <a:r>
              <a:rPr lang="it-IT" sz="3700" dirty="0" err="1" smtClean="0"/>
              <a:t>physically</a:t>
            </a:r>
            <a:r>
              <a:rPr lang="it-IT" sz="3700" dirty="0" smtClean="0"/>
              <a:t> </a:t>
            </a:r>
            <a:r>
              <a:rPr lang="it-IT" sz="3700" dirty="0" err="1" smtClean="0"/>
              <a:t>based</a:t>
            </a:r>
            <a:r>
              <a:rPr lang="it-IT" sz="3700" dirty="0" smtClean="0"/>
              <a:t>?</a:t>
            </a:r>
            <a:endParaRPr lang="it-IT" sz="3700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539552" y="1700808"/>
            <a:ext cx="8229600" cy="3312368"/>
          </a:xfrm>
        </p:spPr>
        <p:txBody>
          <a:bodyPr>
            <a:normAutofit/>
          </a:bodyPr>
          <a:lstStyle/>
          <a:p>
            <a:r>
              <a:rPr lang="it-IT" sz="2300" dirty="0" smtClean="0"/>
              <a:t>Realisticità dell’immagine</a:t>
            </a:r>
          </a:p>
          <a:p>
            <a:endParaRPr lang="it-IT" sz="2300" dirty="0" smtClean="0"/>
          </a:p>
          <a:p>
            <a:r>
              <a:rPr lang="it-IT" sz="2300" dirty="0" smtClean="0"/>
              <a:t>Coerenza nelle relazioni dei termini dello </a:t>
            </a:r>
            <a:r>
              <a:rPr lang="it-IT" sz="2300" dirty="0" err="1" smtClean="0"/>
              <a:t>shader</a:t>
            </a:r>
            <a:endParaRPr lang="it-IT" sz="2300" dirty="0" smtClean="0"/>
          </a:p>
          <a:p>
            <a:pPr>
              <a:buNone/>
            </a:pPr>
            <a:endParaRPr lang="it-IT" sz="2300" dirty="0" smtClean="0"/>
          </a:p>
          <a:p>
            <a:r>
              <a:rPr lang="it-IT" sz="2300" dirty="0" smtClean="0"/>
              <a:t>Facilità nella creazione di un materiale</a:t>
            </a:r>
          </a:p>
          <a:p>
            <a:pPr lvl="1"/>
            <a:r>
              <a:rPr lang="it-IT" sz="1900" dirty="0" smtClean="0"/>
              <a:t>Poche variabili</a:t>
            </a:r>
          </a:p>
          <a:p>
            <a:pPr lvl="1"/>
            <a:r>
              <a:rPr lang="it-IT" sz="1900" dirty="0" smtClean="0"/>
              <a:t>Parametri con significato fisico</a:t>
            </a:r>
          </a:p>
          <a:p>
            <a:pPr lvl="1"/>
            <a:r>
              <a:rPr lang="it-IT" sz="1900" dirty="0" smtClean="0"/>
              <a:t>Semplicità nel </a:t>
            </a:r>
            <a:r>
              <a:rPr lang="it-IT" sz="1900" dirty="0" err="1" smtClean="0"/>
              <a:t>setting</a:t>
            </a:r>
            <a:r>
              <a:rPr lang="it-IT" sz="1900" dirty="0" smtClean="0"/>
              <a:t> del materiale</a:t>
            </a:r>
          </a:p>
          <a:p>
            <a:pPr lvl="1">
              <a:buNone/>
            </a:pPr>
            <a:endParaRPr lang="it-IT" dirty="0" smtClean="0"/>
          </a:p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/>
              <a:t>LIGHTING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23528" y="1628800"/>
                <a:ext cx="8496944" cy="5057282"/>
              </a:xfrm>
              <a:prstGeom prst="rect">
                <a:avLst/>
              </a:prstGeom>
              <a:noFill/>
            </p:spPr>
            <p:txBody>
              <a:bodyPr wrap="square" numCol="1" rtlCol="0" anchor="t">
                <a:spAutoFit/>
              </a:bodyPr>
              <a:lstStyle/>
              <a:p>
                <a:r>
                  <a:rPr lang="it-IT" sz="1300" dirty="0"/>
                  <a:t>Si considera un’area </a:t>
                </a:r>
                <a:r>
                  <a:rPr lang="it-IT" sz="1300" dirty="0" smtClean="0"/>
                  <a:t>light con </a:t>
                </a:r>
                <a:r>
                  <a:rPr lang="it-IT" sz="1300" dirty="0"/>
                  <a:t>asse centrale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it-IT" sz="13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1300" dirty="0"/>
                  <a:t> con un angolo solido intorno ad esso molto piccolo, ovvero di raggio </a:t>
                </a:r>
                <a14:m>
                  <m:oMath xmlns:m="http://schemas.openxmlformats.org/officeDocument/2006/math">
                    <m:r>
                      <a:rPr lang="it-IT" sz="13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it-IT" sz="1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it-IT" sz="1300" i="1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1300" i="1">
                          <a:latin typeface="Cambria Math"/>
                          <a:ea typeface="Cambria Math"/>
                        </a:rPr>
                        <m:t> ,  </m:t>
                      </m:r>
                      <m:acc>
                        <m:accPr>
                          <m:chr m:val="̂"/>
                          <m:ctrlPr>
                            <a:rPr lang="it-IT" sz="13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it-IT" sz="13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it-IT" sz="1300" i="1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it-IT" sz="13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it-IT" sz="1300" i="1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it-IT" sz="13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it-IT" sz="1300" i="1">
                          <a:latin typeface="Cambria Math"/>
                          <a:ea typeface="Cambria Math"/>
                        </a:rPr>
                        <m:t>,  </m:t>
                      </m:r>
                      <m:sSub>
                        <m:sSubPr>
                          <m:ctrlPr>
                            <a:rPr lang="it-IT" sz="13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1300" i="1">
                              <a:latin typeface="Cambria Math"/>
                              <a:ea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3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3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it-IT" sz="1300" i="1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</m:d>
                      <m:r>
                        <a:rPr lang="it-IT" sz="13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it-IT" sz="1300" dirty="0" smtClean="0"/>
              </a:p>
              <a:p>
                <a:endParaRPr lang="it-IT" sz="1300" dirty="0"/>
              </a:p>
              <a:p>
                <a:r>
                  <a:rPr lang="it-IT" sz="1300" dirty="0" smtClean="0"/>
                  <a:t>Intensità della luce al punto </a:t>
                </a:r>
                <a:r>
                  <a:rPr lang="it-IT" sz="1300" i="1" dirty="0" smtClean="0"/>
                  <a:t>x</a:t>
                </a:r>
                <a:r>
                  <a:rPr lang="it-IT" sz="1300" dirty="0" smtClean="0"/>
                  <a:t> considerando il materiale 100% </a:t>
                </a:r>
                <a:r>
                  <a:rPr lang="it-IT" sz="1300" dirty="0" err="1" smtClean="0"/>
                  <a:t>Lambertiano</a:t>
                </a:r>
                <a:r>
                  <a:rPr lang="it-IT" sz="1300" dirty="0" smtClean="0"/>
                  <a:t> e </a:t>
                </a:r>
                <a:r>
                  <a:rPr lang="it-IT" sz="1300" i="1" dirty="0" smtClean="0"/>
                  <a:t>n=l</a:t>
                </a:r>
                <a:r>
                  <a:rPr lang="it-IT" sz="1300" dirty="0" smtClean="0"/>
                  <a:t>, ovvero impostando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it-IT" sz="1300" b="0" i="1" smtClean="0">
                            <a:latin typeface="Cambria Math"/>
                          </a:rPr>
                          <m:t>𝑑𝑖𝑓𝑓</m:t>
                        </m:r>
                      </m:sub>
                    </m:sSub>
                    <m:r>
                      <a:rPr lang="it-IT" sz="13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it-IT" sz="1300" i="1" dirty="0" smtClean="0"/>
                  <a:t> e </a:t>
                </a:r>
                <a14:m>
                  <m:oMath xmlns:m="http://schemas.openxmlformats.org/officeDocument/2006/math">
                    <m:r>
                      <a:rPr lang="it-IT" sz="1300" b="0" i="1" smtClean="0">
                        <a:latin typeface="Cambria Math"/>
                      </a:rPr>
                      <m:t>𝑛</m:t>
                    </m:r>
                    <m:r>
                      <a:rPr lang="it-IT" sz="13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it-IT" sz="13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1300" i="1" dirty="0" smtClean="0"/>
                  <a:t> </a:t>
                </a:r>
                <a:r>
                  <a:rPr lang="it-IT" sz="1300" dirty="0" smtClean="0"/>
                  <a:t>:</a:t>
                </a:r>
                <a:endParaRPr lang="it-IT" sz="13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3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3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1300" b="0" i="1" smtClean="0">
                              <a:latin typeface="Cambria Math"/>
                            </a:rPr>
                            <m:t>𝑙𝑖𝑔h𝑡</m:t>
                          </m:r>
                        </m:sub>
                      </m:sSub>
                      <m:r>
                        <a:rPr lang="it-IT" sz="13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it-IT" sz="13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t-IT" sz="13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it-IT" sz="13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sz="13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sz="13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>
                          <m:r>
                            <a:rPr lang="it-IT" sz="13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3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3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13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  <m:d>
                            <m:d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3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it-IT" sz="13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  <m:r>
                            <a:rPr lang="it-IT" sz="13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13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300" dirty="0" smtClean="0"/>
              </a:p>
              <a:p>
                <a:r>
                  <a:rPr lang="it-IT" sz="1300" dirty="0" smtClean="0"/>
                  <a:t>Ora </a:t>
                </a:r>
                <a14:m>
                  <m:oMath xmlns:m="http://schemas.openxmlformats.org/officeDocument/2006/math">
                    <m:r>
                      <a:rPr lang="it-IT" sz="130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it-IT" sz="130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it-IT" sz="1300" dirty="0" smtClean="0"/>
                  <a:t>, quindi al limite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300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3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sz="13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</m:d>
                    <m:r>
                      <a:rPr lang="it-IT" sz="13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it-IT" sz="1300" dirty="0" smtClean="0"/>
                  <a:t>: </a:t>
                </a:r>
              </a:p>
              <a:p>
                <a:endParaRPr lang="it-IT" sz="13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3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3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1300" b="0" i="1" smtClean="0">
                              <a:latin typeface="Cambria Math"/>
                            </a:rPr>
                            <m:t>𝑙𝑖𝑔h𝑡</m:t>
                          </m:r>
                        </m:sub>
                      </m:sSub>
                      <m:r>
                        <a:rPr lang="it-IT" sz="1300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it-IT" sz="13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3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3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3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it-IT" sz="13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4"/>
                                    </m:rPr>
                                    <a:rPr lang="el-GR" sz="1300" b="0" i="1" smtClean="0">
                                      <a:latin typeface="Cambria Math"/>
                                      <a:ea typeface="Cambria Math"/>
                                    </a:rPr>
                                    <m:t>Ω</m:t>
                                  </m:r>
                                </m:sub>
                                <m:sup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3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3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sz="13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300" b="0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it-IT" sz="1300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it-IT" sz="1300" b="0" i="1" smtClean="0">
                              <a:latin typeface="Cambria Math"/>
                              <a:ea typeface="Cambria Math"/>
                            </a:rPr>
                            <m:t>⇒  </m:t>
                          </m:r>
                          <m:r>
                            <a:rPr lang="it-IT" sz="13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𝑙𝑖𝑔h𝑡</m:t>
                              </m:r>
                            </m:sub>
                          </m:sSub>
                          <m:r>
                            <a:rPr lang="it-IT" sz="1300" b="0" i="1" smtClean="0">
                              <a:latin typeface="Cambria Math"/>
                              <a:ea typeface="Cambria Math"/>
                            </a:rPr>
                            <m:t>= </m:t>
                          </m:r>
                          <m:func>
                            <m:funcPr>
                              <m:ctrlPr>
                                <a:rPr lang="it-IT" sz="13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sz="13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latin typeface="Cambria Math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it-IT" sz="13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it-IT" sz="13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  <m:brk m:alnAt="24"/>
                                        </m:rPr>
                                        <a:rPr lang="el-GR" sz="1300" i="1">
                                          <a:latin typeface="Cambria Math"/>
                                          <a:ea typeface="Cambria Math"/>
                                        </a:rPr>
                                        <m:t>Ω</m:t>
                                      </m:r>
                                    </m:sub>
                                    <m:sup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it-IT" sz="13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it-IT" sz="130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sz="1300" dirty="0" smtClean="0"/>
              </a:p>
              <a:p>
                <a:endParaRPr lang="it-IT" sz="1300" dirty="0" smtClean="0"/>
              </a:p>
              <a:p>
                <a:r>
                  <a:rPr lang="it-IT" sz="1300" dirty="0" smtClean="0"/>
                  <a:t>Applicando questo modello di luce alla formula del </a:t>
                </a:r>
                <a:r>
                  <a:rPr lang="it-IT" sz="1300" dirty="0" err="1" smtClean="0"/>
                  <a:t>rendering</a:t>
                </a:r>
                <a:r>
                  <a:rPr lang="it-IT" sz="1300" dirty="0" smtClean="0"/>
                  <a:t> si ottiene:</a:t>
                </a:r>
              </a:p>
              <a:p>
                <a:endParaRPr lang="it-IT" sz="13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3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3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3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13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3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it-IT" sz="13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13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3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300" i="1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it-IT" sz="1300" i="1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it-IT" sz="1300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it-IT" sz="13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4"/>
                                    </m:rPr>
                                    <a:rPr lang="el-GR" sz="1300" i="1">
                                      <a:latin typeface="Cambria Math"/>
                                      <a:ea typeface="Cambria Math"/>
                                    </a:rPr>
                                    <m:t>Ω</m:t>
                                  </m:r>
                                </m:sub>
                                <m:sup>
                                  <m:r>
                                    <a:rPr lang="it-IT" sz="1300" i="1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it-IT" sz="13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it-IT" sz="13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it-IT" sz="1300" b="0" i="1" smtClean="0">
                                      <a:latin typeface="Cambria Math"/>
                                      <a:ea typeface="Cambria Math"/>
                                    </a:rPr>
                                    <m:t>⨂</m:t>
                                  </m:r>
                                  <m:sSub>
                                    <m:sSubPr>
                                      <m:ctrlPr>
                                        <a:rPr lang="it-IT" sz="13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3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it-IT" sz="13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it-IT" sz="13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it-IT" sz="13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it-IT" sz="1300" i="1">
                                      <a:latin typeface="Cambria Math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it-IT" sz="13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300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it-IT" sz="1300" i="1">
                              <a:latin typeface="Cambria Math"/>
                            </a:rPr>
                            <m:t> </m:t>
                          </m:r>
                          <m:r>
                            <a:rPr lang="it-IT" sz="1300" b="0" i="1" smtClean="0">
                              <a:latin typeface="Cambria Math"/>
                            </a:rPr>
                            <m:t>=</m:t>
                          </m:r>
                          <m:r>
                            <a:rPr lang="it-IT" sz="13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it-IT" sz="13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3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3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it-IT" sz="13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it-IT" sz="13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13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it-IT" sz="1300" b="0" i="1" smtClean="0">
                              <a:latin typeface="Cambria Math"/>
                            </a:rPr>
                            <m:t>)⨂</m:t>
                          </m:r>
                          <m:func>
                            <m:funcPr>
                              <m:ctrlPr>
                                <a:rPr lang="it-IT" sz="13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t-IT" sz="13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latin typeface="Cambria Math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it-IT" sz="1300" i="1">
                                      <a:latin typeface="Cambria Math"/>
                                      <a:ea typeface="Cambria Math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it-IT" sz="13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it-IT" sz="13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  <m:brk m:alnAt="24"/>
                                        </m:rPr>
                                        <a:rPr lang="el-GR" sz="1300" i="1">
                                          <a:latin typeface="Cambria Math"/>
                                          <a:ea typeface="Cambria Math"/>
                                        </a:rPr>
                                        <m:t>Ω</m:t>
                                      </m:r>
                                    </m:sub>
                                    <m:sup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it-IT" sz="1300" i="1">
                                          <a:latin typeface="Cambria Math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it-IT" sz="1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300" i="1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3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it-IT" sz="13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it-IT" sz="13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it-IT" sz="13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sz="13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sz="13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13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it-IT" sz="1300" i="1"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it-IT" sz="13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it-IT" sz="1300" dirty="0" smtClean="0"/>
              </a:p>
              <a:p>
                <a:endParaRPr lang="it-IT" sz="1300" dirty="0" smtClean="0"/>
              </a:p>
              <a:p>
                <a:r>
                  <a:rPr lang="it-IT" sz="1300" dirty="0" smtClean="0"/>
                  <a:t>Perciò sostituendo la nostra luce puntuale l’equazione finale diventa:</a:t>
                </a:r>
                <a:endParaRPr lang="it-IT" sz="1300" dirty="0"/>
              </a:p>
              <a:p>
                <a:endParaRPr lang="it-IT" sz="13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9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it-IT" sz="1900" b="0" i="1" smtClean="0">
                          <a:latin typeface="Cambria Math"/>
                        </a:rPr>
                        <m:t>= 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)⨂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𝑙𝑖𝑔h𝑡</m:t>
                          </m:r>
                        </m:sub>
                      </m:sSub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it-IT" sz="1900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28800"/>
                <a:ext cx="8496944" cy="5057282"/>
              </a:xfrm>
              <a:prstGeom prst="rect">
                <a:avLst/>
              </a:prstGeom>
              <a:blipFill rotWithShape="1">
                <a:blip r:embed="rId2"/>
                <a:stretch>
                  <a:fillRect l="-72" t="-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Ambient</a:t>
            </a:r>
            <a:r>
              <a:rPr lang="it-IT" sz="3700" dirty="0" smtClean="0"/>
              <a:t> diffuse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95536" y="1744216"/>
                <a:ext cx="8229600" cy="4277072"/>
              </a:xfrm>
            </p:spPr>
            <p:txBody>
              <a:bodyPr>
                <a:normAutofit/>
              </a:bodyPr>
              <a:lstStyle/>
              <a:p>
                <a:r>
                  <a:rPr lang="it-IT" sz="2300" dirty="0" smtClean="0"/>
                  <a:t>Approssima l’illuminazione diffusiva dovuta all’ambiente</a:t>
                </a:r>
                <a:br>
                  <a:rPr lang="it-IT" sz="2300" dirty="0" smtClean="0"/>
                </a:br>
                <a:r>
                  <a:rPr lang="it-IT" sz="1500" dirty="0" smtClean="0"/>
                  <a:t> </a:t>
                </a:r>
                <a:r>
                  <a:rPr lang="it-IT" sz="2500" dirty="0" smtClean="0"/>
                  <a:t/>
                </a:r>
                <a:br>
                  <a:rPr lang="it-IT" sz="2500" dirty="0" smtClean="0"/>
                </a:br>
                <a:r>
                  <a:rPr lang="it-IT" sz="2500" dirty="0" err="1" smtClean="0"/>
                  <a:t>Irradiance</a:t>
                </a:r>
                <a:r>
                  <a:rPr lang="it-IT" sz="2500" dirty="0" smtClean="0"/>
                  <a:t> </a:t>
                </a:r>
                <a:r>
                  <a:rPr lang="it-IT" sz="2500" dirty="0" err="1" smtClean="0"/>
                  <a:t>environment</a:t>
                </a:r>
                <a:r>
                  <a:rPr lang="it-IT" sz="2500" dirty="0" smtClean="0"/>
                  <a:t> </a:t>
                </a:r>
                <a:r>
                  <a:rPr lang="it-IT" sz="2500" dirty="0" err="1" smtClean="0"/>
                  <a:t>map</a:t>
                </a:r>
                <a:r>
                  <a:rPr lang="it-IT" sz="2500" dirty="0" smtClean="0"/>
                  <a:t> (IEM)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it-IT" sz="1900" dirty="0" smtClean="0"/>
                  <a:t>Pesato con il fattore di </a:t>
                </a:r>
                <a:r>
                  <a:rPr lang="it-IT" sz="1900" dirty="0" err="1" smtClean="0"/>
                  <a:t>Fresnel</a:t>
                </a:r>
                <a:r>
                  <a:rPr lang="it-IT" sz="1900" dirty="0" smtClean="0"/>
                  <a:t> </a:t>
                </a:r>
              </a:p>
              <a:p>
                <a:pPr marL="274320" lvl="1" indent="0">
                  <a:buNone/>
                </a:pPr>
                <a:r>
                  <a:rPr lang="it-IT" sz="17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𝑆𝑐h𝑙𝑖𝑐𝑘</m:t>
                        </m:r>
                      </m:sub>
                    </m:sSub>
                    <m:d>
                      <m:d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9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9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it-IT" sz="1900" b="0" i="1" smtClean="0">
                            <a:latin typeface="Cambria Math"/>
                          </a:rPr>
                          <m:t>,</m:t>
                        </m:r>
                        <m:r>
                          <a:rPr lang="it-IT" sz="1900" b="0" i="1" smtClean="0">
                            <a:latin typeface="Cambria Math"/>
                          </a:rPr>
                          <m:t>𝑣</m:t>
                        </m:r>
                        <m:r>
                          <a:rPr lang="it-IT" sz="1900" b="0" i="1" smtClean="0">
                            <a:latin typeface="Cambria Math"/>
                          </a:rPr>
                          <m:t>,</m:t>
                        </m:r>
                        <m:r>
                          <a:rPr lang="it-IT" sz="19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it-IT" sz="1700" dirty="0" smtClean="0"/>
                  <a:t/>
                </a:r>
                <a:br>
                  <a:rPr lang="it-IT" sz="1700" dirty="0" smtClean="0"/>
                </a:br>
                <a:endParaRPr lang="it-IT" sz="17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it-IT" sz="1900" dirty="0" smtClean="0"/>
                  <a:t>Ogni pixel è visto come fonte di luce, </a:t>
                </a:r>
                <a:br>
                  <a:rPr lang="it-IT" sz="1900" dirty="0" smtClean="0"/>
                </a:br>
                <a:r>
                  <a:rPr lang="it-IT" sz="1900" dirty="0" smtClean="0"/>
                  <a:t>il quale valore è ottenuto convolvendo </a:t>
                </a:r>
                <a:br>
                  <a:rPr lang="it-IT" sz="1900" dirty="0" smtClean="0"/>
                </a:br>
                <a:r>
                  <a:rPr lang="it-IT" sz="1900" dirty="0" smtClean="0"/>
                  <a:t>il contributo di tutti gli altri pixel della </a:t>
                </a:r>
                <a:r>
                  <a:rPr lang="it-IT" sz="1900" dirty="0"/>
                  <a:t/>
                </a:r>
                <a:br>
                  <a:rPr lang="it-IT" sz="1900" dirty="0"/>
                </a:br>
                <a:r>
                  <a:rPr lang="it-IT" sz="1900" dirty="0" smtClean="0"/>
                  <a:t>mappa ambientale</a:t>
                </a:r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95536" y="1744216"/>
                <a:ext cx="8229600" cy="4277072"/>
              </a:xfrm>
              <a:blipFill rotWithShape="1">
                <a:blip r:embed="rId2"/>
                <a:stretch>
                  <a:fillRect l="-148" t="-9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 descr="E:\Ale\Uni\Tesina\irr_cube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61448"/>
            <a:ext cx="3477120" cy="3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Ambient diffuse</a:t>
            </a:r>
            <a:endParaRPr lang="it-IT" sz="3700" dirty="0"/>
          </a:p>
        </p:txBody>
      </p:sp>
      <p:pic>
        <p:nvPicPr>
          <p:cNvPr id="4" name="Picture 2" descr="C:\Users\patrizia\Desktop\Tesina\toronto_cross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6" y="1700808"/>
            <a:ext cx="3126932" cy="23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patrizia\Desktop\Tesina\toronto_irrr_cross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6" y="4262031"/>
            <a:ext cx="3126933" cy="23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5134565" y="2473297"/>
            <a:ext cx="25202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dirty="0" smtClean="0"/>
              <a:t>ORIGINAL CUBEMAP</a:t>
            </a:r>
            <a:endParaRPr lang="it-IT" sz="23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905043" y="5034521"/>
            <a:ext cx="29793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dirty="0" smtClean="0"/>
              <a:t>IRRADIANCE CUBEMAP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20328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Ambient</a:t>
            </a:r>
            <a:r>
              <a:rPr lang="it-IT" sz="3700" dirty="0" smtClean="0"/>
              <a:t> specular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60"/>
          </a:xfrm>
        </p:spPr>
        <p:txBody>
          <a:bodyPr>
            <a:normAutofit/>
          </a:bodyPr>
          <a:lstStyle/>
          <a:p>
            <a:r>
              <a:rPr lang="it-IT" sz="2300" dirty="0" smtClean="0"/>
              <a:t>Approssima il contributo speculare dell’illuminazione ambientale</a:t>
            </a:r>
          </a:p>
          <a:p>
            <a:pPr lvl="1"/>
            <a:r>
              <a:rPr lang="it-IT" sz="1900" dirty="0" smtClean="0"/>
              <a:t>La specularità dipende dalla rugosità del materiale</a:t>
            </a:r>
          </a:p>
          <a:p>
            <a:pPr>
              <a:buNone/>
            </a:pPr>
            <a:endParaRPr lang="it-IT" dirty="0" smtClean="0"/>
          </a:p>
        </p:txBody>
      </p:sp>
      <p:pic>
        <p:nvPicPr>
          <p:cNvPr id="47106" name="Picture 2" descr="C:\Users\patrizia\Desktop\Tesina\example_pmr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4117"/>
            <a:ext cx="4736517" cy="23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5623742" y="3778291"/>
            <a:ext cx="316835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it-IT" sz="2700" dirty="0"/>
              <a:t>PMREM </a:t>
            </a:r>
          </a:p>
          <a:p>
            <a:pPr algn="ctr">
              <a:buNone/>
            </a:pPr>
            <a:r>
              <a:rPr lang="it-IT" sz="2300" dirty="0" err="1"/>
              <a:t>Prefiltered</a:t>
            </a:r>
            <a:r>
              <a:rPr lang="it-IT" sz="2300" dirty="0"/>
              <a:t> </a:t>
            </a:r>
            <a:r>
              <a:rPr lang="it-IT" sz="2300" dirty="0" err="1"/>
              <a:t>mipmaped</a:t>
            </a:r>
            <a:r>
              <a:rPr lang="it-IT" sz="2300" dirty="0"/>
              <a:t> </a:t>
            </a:r>
            <a:r>
              <a:rPr lang="it-IT" sz="2300" dirty="0" err="1"/>
              <a:t>radiance</a:t>
            </a:r>
            <a:r>
              <a:rPr lang="it-IT" sz="2300" dirty="0"/>
              <a:t> </a:t>
            </a:r>
            <a:r>
              <a:rPr lang="it-IT" sz="2300" dirty="0" err="1"/>
              <a:t>environment</a:t>
            </a:r>
            <a:r>
              <a:rPr lang="it-IT" sz="2300" dirty="0"/>
              <a:t> </a:t>
            </a:r>
            <a:r>
              <a:rPr lang="it-IT" sz="2300" dirty="0" err="1"/>
              <a:t>map</a:t>
            </a:r>
            <a:endParaRPr lang="it-IT" sz="2300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1259632" y="6349970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6349970"/>
                <a:ext cx="79208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3131840" y="50666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066601"/>
                <a:ext cx="79208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5210243" y="3964414"/>
                <a:ext cx="369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243" y="3964414"/>
                <a:ext cx="369869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/>
          <p:cNvSpPr txBox="1"/>
          <p:nvPr/>
        </p:nvSpPr>
        <p:spPr>
          <a:xfrm>
            <a:off x="1007604" y="59806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1024x1024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969822" y="4697269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512x512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085885" y="361706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1x1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283968" y="414908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…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725845" y="377974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…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11560" y="3093235"/>
            <a:ext cx="188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Mipmap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r>
              <a:rPr lang="it-IT" dirty="0" smtClean="0"/>
              <a:t>: 0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5061600" y="3093235"/>
                <a:ext cx="477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600" y="3093235"/>
                <a:ext cx="47788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/>
          <p:cNvSpPr txBox="1"/>
          <p:nvPr/>
        </p:nvSpPr>
        <p:spPr>
          <a:xfrm>
            <a:off x="3347864" y="3093235"/>
            <a:ext cx="37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</a:t>
            </a:r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4273918" y="3093235"/>
            <a:ext cx="37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725845" y="309323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…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Gamma-</a:t>
            </a:r>
            <a:r>
              <a:rPr lang="it-IT" sz="3700" dirty="0" err="1" smtClean="0"/>
              <a:t>Correction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729988"/>
                <a:ext cx="8229600" cy="28369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900" dirty="0" smtClean="0"/>
                  <a:t>Operazioni sul colore in </a:t>
                </a:r>
                <a:r>
                  <a:rPr lang="it-IT" sz="1900" dirty="0" err="1" smtClean="0"/>
                  <a:t>linear-space</a:t>
                </a:r>
                <a:endParaRPr lang="it-IT" sz="1900" dirty="0" smtClean="0"/>
              </a:p>
              <a:p>
                <a:pPr>
                  <a:buNone/>
                </a:pPr>
                <a:endParaRPr lang="it-IT" sz="1900" dirty="0" smtClean="0"/>
              </a:p>
              <a:p>
                <a:r>
                  <a:rPr lang="it-IT" sz="1900" dirty="0" smtClean="0"/>
                  <a:t>Valori in input convertiti in valori lineari</a:t>
                </a:r>
              </a:p>
              <a:p>
                <a:pPr lvl="1"/>
                <a:r>
                  <a:rPr lang="it-IT" sz="1900" dirty="0" err="1" smtClean="0"/>
                  <a:t>sRBG</a:t>
                </a:r>
                <a:r>
                  <a:rPr lang="it-IT" sz="1900" dirty="0" smtClean="0"/>
                  <a:t> to linear-</a:t>
                </a:r>
                <a:r>
                  <a:rPr lang="it-IT" sz="1900" dirty="0" err="1" smtClean="0"/>
                  <a:t>space</a:t>
                </a:r>
                <a:r>
                  <a:rPr lang="it-IT" sz="19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𝑙𝑖𝑛𝑒𝑎𝑟</m:t>
                        </m:r>
                      </m:sub>
                    </m:sSub>
                    <m:r>
                      <a:rPr lang="it-IT" sz="19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9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𝑖𝑛𝑝𝑢𝑡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900" b="0" i="1" smtClean="0">
                            <a:latin typeface="Cambria Math"/>
                          </a:rPr>
                          <m:t>𝑔𝑎𝑚𝑚𝑎</m:t>
                        </m:r>
                      </m:sup>
                    </m:sSup>
                  </m:oMath>
                </a14:m>
                <a:endParaRPr lang="it-IT" sz="1900" dirty="0" smtClean="0"/>
              </a:p>
              <a:p>
                <a:endParaRPr lang="it-IT" sz="1900" dirty="0" smtClean="0"/>
              </a:p>
              <a:p>
                <a:r>
                  <a:rPr lang="it-IT" sz="1900" dirty="0" smtClean="0"/>
                  <a:t>Valori in output convertiti in </a:t>
                </a:r>
                <a:r>
                  <a:rPr lang="it-IT" sz="1900" dirty="0" err="1" smtClean="0"/>
                  <a:t>sRGB</a:t>
                </a:r>
                <a:endParaRPr lang="it-IT" sz="1900" dirty="0" smtClean="0"/>
              </a:p>
              <a:p>
                <a:pPr lvl="1"/>
                <a:r>
                  <a:rPr lang="it-IT" sz="1900" dirty="0" smtClean="0"/>
                  <a:t>linear-</a:t>
                </a:r>
                <a:r>
                  <a:rPr lang="it-IT" sz="1900" dirty="0" err="1" smtClean="0"/>
                  <a:t>space</a:t>
                </a:r>
                <a:r>
                  <a:rPr lang="it-IT" sz="1900" dirty="0" smtClean="0"/>
                  <a:t> to </a:t>
                </a:r>
                <a:r>
                  <a:rPr lang="it-IT" sz="1900" dirty="0" err="1" smtClean="0"/>
                  <a:t>sRBG</a:t>
                </a:r>
                <a:r>
                  <a:rPr lang="it-IT" sz="19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it-IT" sz="1900" b="0" i="1" smtClean="0">
                            <a:latin typeface="Cambria Math"/>
                          </a:rPr>
                          <m:t>𝑜𝑢𝑡𝑝𝑢𝑡</m:t>
                        </m:r>
                      </m:sub>
                    </m:sSub>
                    <m:r>
                      <a:rPr lang="it-IT" sz="19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t-IT" sz="19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9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𝑙𝑖𝑛𝑒𝑎𝑟</m:t>
                                </m:r>
                              </m:sub>
                            </m:sSub>
                          </m:e>
                        </m:d>
                      </m:e>
                      <m:sup>
                        <m:box>
                          <m:boxPr>
                            <m:ctrlPr>
                              <a:rPr lang="it-IT" sz="19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it-IT" sz="19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1900" b="0" i="1" smtClean="0">
                                    <a:latin typeface="Cambria Math"/>
                                  </a:rPr>
                                  <m:t>𝑔𝑎𝑚𝑚𝑎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endParaRPr lang="it-IT" sz="1900" dirty="0" smtClean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729988"/>
                <a:ext cx="8229600" cy="2836912"/>
              </a:xfrm>
              <a:blipFill rotWithShape="1">
                <a:blip r:embed="rId2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39552" y="5142964"/>
                <a:ext cx="79208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300" b="0" dirty="0" smtClean="0"/>
                  <a:t>Tipicamente per i monitor LCD →  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/>
                      </a:rPr>
                      <m:t>𝑔𝑎𝑚𝑚𝑎</m:t>
                    </m:r>
                    <m:r>
                      <a:rPr lang="it-IT" sz="2300" b="0" i="1" smtClean="0">
                        <a:latin typeface="Cambria Math"/>
                      </a:rPr>
                      <m:t>=2.2</m:t>
                    </m:r>
                  </m:oMath>
                </a14:m>
                <a:endParaRPr lang="it-IT" sz="23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42964"/>
                <a:ext cx="7920880" cy="446276"/>
              </a:xfrm>
              <a:prstGeom prst="rect">
                <a:avLst/>
              </a:prstGeom>
              <a:blipFill rotWithShape="1">
                <a:blip r:embed="rId3"/>
                <a:stretch>
                  <a:fillRect l="-1155" t="-9589" b="-301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 smtClean="0"/>
              <a:t>Shading</a:t>
            </a:r>
            <a:r>
              <a:rPr lang="it-IT" sz="3700" dirty="0" smtClean="0"/>
              <a:t> model – Luce diretta</a:t>
            </a:r>
            <a:endParaRPr lang="it-IT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744216"/>
                <a:ext cx="8229600" cy="4349080"/>
              </a:xfrm>
            </p:spPr>
            <p:txBody>
              <a:bodyPr>
                <a:normAutofit/>
              </a:bodyPr>
              <a:lstStyle/>
              <a:p>
                <a:r>
                  <a:rPr lang="it-IT" sz="2100" dirty="0" smtClean="0"/>
                  <a:t>Sorgente di luce puntiforme direzionale</a:t>
                </a:r>
              </a:p>
              <a:p>
                <a:pPr marL="274320" lvl="1" indent="0">
                  <a:buNone/>
                </a:pPr>
                <a:r>
                  <a:rPr lang="it-IT" sz="1900" dirty="0" smtClean="0"/>
                  <a:t>Equazione semplificata del </a:t>
                </a:r>
                <a:r>
                  <a:rPr lang="it-IT" sz="1900" dirty="0" err="1" smtClean="0"/>
                  <a:t>rendering</a:t>
                </a:r>
                <a:r>
                  <a:rPr lang="it-IT" sz="1900" dirty="0" smtClean="0"/>
                  <a:t>:</a:t>
                </a:r>
              </a:p>
              <a:p>
                <a:pPr marL="274320" lvl="1" indent="0">
                  <a:buNone/>
                </a:pPr>
                <a:endParaRPr lang="it-IT" sz="190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9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19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19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900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it-IT" sz="1900" i="1">
                          <a:latin typeface="Cambria Math"/>
                        </a:rPr>
                        <m:t>= 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)⨂</m:t>
                      </m:r>
                      <m:sSub>
                        <m:sSubPr>
                          <m:ctrlPr>
                            <a:rPr lang="it-IT" sz="19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1900" i="1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1900" i="1">
                              <a:latin typeface="Cambria Math"/>
                              <a:ea typeface="Cambria Math"/>
                            </a:rPr>
                            <m:t>𝑙𝑖𝑔h𝑡</m:t>
                          </m:r>
                        </m:sub>
                      </m:sSub>
                      <m:r>
                        <a:rPr lang="it-IT" sz="19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1900" b="0" i="1" smtClean="0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19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it-IT" sz="1900" dirty="0" smtClean="0"/>
              </a:p>
              <a:p>
                <a:pPr marL="274320" lvl="1" indent="0">
                  <a:buNone/>
                </a:pPr>
                <a:endParaRPr lang="it-IT" sz="1900" dirty="0" smtClean="0"/>
              </a:p>
              <a:p>
                <a:r>
                  <a:rPr lang="it-IT" sz="2100" dirty="0" smtClean="0"/>
                  <a:t>Illuminazione diretta: Lambert BRDF + Cook-Torrance BRDF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it-IT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8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𝑇𝑟𝑜𝑤𝑏𝑟𝑖𝑑𝑔𝑒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𝑅𝑒𝑖𝑡𝑧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it-IT" sz="1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/>
                            <a:ea typeface="Cambria Math"/>
                          </a:rPr>
                          <m:t>𝐺𝐺𝑋</m:t>
                        </m:r>
                      </m:e>
                    </m:d>
                  </m:oMath>
                </a14:m>
                <a:endParaRPr lang="it-IT" sz="1800" b="0" i="1" dirty="0" smtClean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it-IT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/>
                          </a:rPr>
                          <m:t>𝑙</m:t>
                        </m:r>
                        <m:r>
                          <a:rPr lang="it-IT" sz="1800" b="0" i="1" smtClean="0">
                            <a:latin typeface="Cambria Math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/>
                          </a:rPr>
                          <m:t>𝑣</m:t>
                        </m:r>
                        <m:r>
                          <a:rPr lang="it-IT" sz="1800" b="0" i="1" smtClean="0">
                            <a:latin typeface="Cambria Math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it-IT" sz="18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𝐾𝑒𝑙𝑒𝑚𝑒𝑛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𝑎𝑝𝑝𝑟𝑜𝑥𝑖𝑚𝑎𝑡𝑖𝑜𝑛</m:t>
                    </m:r>
                    <m:r>
                      <a:rPr lang="it-IT" sz="18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it-IT" sz="1800" dirty="0" smtClean="0"/>
              </a:p>
              <a:p>
                <a:endParaRPr lang="it-IT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3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23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it-IT" sz="2300" b="0" i="1" smtClean="0">
                              <a:latin typeface="Cambria Math"/>
                            </a:rPr>
                            <m:t>𝑑𝑖𝑟𝑒𝑡𝑡𝑎</m:t>
                          </m:r>
                        </m:sub>
                      </m:sSub>
                      <m:r>
                        <a:rPr lang="it-IT" sz="2300" b="0" i="1" smtClean="0">
                          <a:latin typeface="Cambria Math"/>
                        </a:rPr>
                        <m:t>=</m:t>
                      </m:r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𝜋</m:t>
                      </m:r>
                      <m:d>
                        <m:dPr>
                          <m:ctrlPr>
                            <a:rPr lang="it-IT" sz="23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3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𝑑𝑖𝑓𝑓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23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it-IT" sz="23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3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𝑆𝑐h𝑙𝑖𝑐𝑘</m:t>
                                  </m:r>
                                </m:sub>
                              </m:sSub>
                              <m:r>
                                <a:rPr lang="it-IT" sz="23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𝐺𝐺𝑋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23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3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300" b="0" i="1" smtClean="0"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  <m:r>
                                        <a:rPr lang="it-IT" sz="2300" b="0" i="1" smtClean="0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it-IT" sz="2300" b="0" i="1" smtClean="0">
                                          <a:latin typeface="Cambria Math"/>
                                          <a:ea typeface="Cambria Math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3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it-IT" sz="2300" b="0" i="1" smtClean="0">
                          <a:latin typeface="Cambria Math"/>
                          <a:ea typeface="Cambria Math"/>
                        </a:rPr>
                        <m:t>)</m:t>
                      </m:r>
                      <m:sSub>
                        <m:sSubPr>
                          <m:ctrlPr>
                            <a:rPr lang="it-IT" sz="23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sz="23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b>
                          <m:r>
                            <a:rPr lang="it-IT" sz="2300" b="0" i="1" smtClean="0">
                              <a:latin typeface="Cambria Math"/>
                              <a:ea typeface="Cambria Math"/>
                            </a:rPr>
                            <m:t>𝑙𝑖𝑔h𝑡</m:t>
                          </m:r>
                        </m:sub>
                      </m:sSub>
                    </m:oMath>
                  </m:oMathPara>
                </a14:m>
                <a:endParaRPr lang="it-IT" sz="2300" dirty="0" smtClean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744216"/>
                <a:ext cx="8229600" cy="4349080"/>
              </a:xfrm>
              <a:blipFill rotWithShape="1"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154" name="Picture 2" descr="E:\Ale\Uni\Tesina\img\dir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00" y="3501008"/>
            <a:ext cx="6034708" cy="3129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9155" name="Picture 3" descr="E:\Ale\Uni\Tesina\img\radi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00" y="1772816"/>
            <a:ext cx="5992812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5877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-0.85122 0.00301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69" y="1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84896 -0.0011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4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err="1"/>
              <a:t>Shading</a:t>
            </a:r>
            <a:r>
              <a:rPr lang="it-IT" sz="3700" dirty="0"/>
              <a:t> model – Luce diretta</a:t>
            </a:r>
          </a:p>
        </p:txBody>
      </p:sp>
      <p:pic>
        <p:nvPicPr>
          <p:cNvPr id="49154" name="Picture 2" descr="E:\Ale\Uni\Tesina\img\bmw_dir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2" y="1844824"/>
            <a:ext cx="8365456" cy="45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Cosa significa </a:t>
            </a:r>
            <a:r>
              <a:rPr lang="it-IT" sz="3700" dirty="0" err="1" smtClean="0"/>
              <a:t>real</a:t>
            </a:r>
            <a:r>
              <a:rPr lang="it-IT" sz="3700" dirty="0" smtClean="0"/>
              <a:t> time?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539552" y="1816224"/>
            <a:ext cx="8229600" cy="3845024"/>
          </a:xfrm>
        </p:spPr>
        <p:txBody>
          <a:bodyPr>
            <a:normAutofit/>
          </a:bodyPr>
          <a:lstStyle/>
          <a:p>
            <a:r>
              <a:rPr lang="it-IT" sz="2300" dirty="0" smtClean="0"/>
              <a:t>Codice scritto in GLSL ES, lo </a:t>
            </a:r>
            <a:r>
              <a:rPr lang="it-IT" sz="2300" dirty="0" err="1" smtClean="0"/>
              <a:t>shading</a:t>
            </a:r>
            <a:r>
              <a:rPr lang="it-IT" sz="2300" dirty="0" smtClean="0"/>
              <a:t> </a:t>
            </a:r>
            <a:r>
              <a:rPr lang="it-IT" sz="2300" dirty="0" err="1" smtClean="0"/>
              <a:t>language</a:t>
            </a:r>
            <a:r>
              <a:rPr lang="it-IT" sz="2300" dirty="0" smtClean="0"/>
              <a:t> di </a:t>
            </a:r>
            <a:r>
              <a:rPr lang="it-IT" sz="2300" dirty="0" err="1" smtClean="0"/>
              <a:t>WebGL</a:t>
            </a:r>
            <a:r>
              <a:rPr lang="it-IT" sz="2300" dirty="0" smtClean="0"/>
              <a:t> </a:t>
            </a:r>
            <a:r>
              <a:rPr lang="it-IT" sz="2100" dirty="0" smtClean="0"/>
              <a:t>(che si basa su OpenGL ES – Embedded System)</a:t>
            </a:r>
          </a:p>
          <a:p>
            <a:pPr marL="0" indent="0">
              <a:buNone/>
            </a:pPr>
            <a:endParaRPr lang="it-IT" sz="2300" dirty="0" smtClean="0"/>
          </a:p>
          <a:p>
            <a:r>
              <a:rPr lang="it-IT" sz="2300" dirty="0" smtClean="0"/>
              <a:t>GLSL = linguaggio di programmazione ad alto livello per la gestione delle unità </a:t>
            </a:r>
            <a:r>
              <a:rPr lang="it-IT" sz="2300" dirty="0" err="1" smtClean="0"/>
              <a:t>shader</a:t>
            </a:r>
            <a:r>
              <a:rPr lang="it-IT" sz="2300" dirty="0" smtClean="0"/>
              <a:t> della GPU</a:t>
            </a:r>
          </a:p>
          <a:p>
            <a:pPr lvl="1"/>
            <a:r>
              <a:rPr lang="it-IT" sz="1900" dirty="0" smtClean="0"/>
              <a:t>Il codice viene compilato direttamente dalla scheda video: il tempo di </a:t>
            </a:r>
            <a:r>
              <a:rPr lang="it-IT" sz="1900" dirty="0" err="1" smtClean="0"/>
              <a:t>rendering</a:t>
            </a:r>
            <a:r>
              <a:rPr lang="it-IT" sz="1900" dirty="0" smtClean="0"/>
              <a:t> di un immagine è dell’ordine dei millisecondi</a:t>
            </a:r>
          </a:p>
          <a:p>
            <a:pPr lvl="1"/>
            <a:r>
              <a:rPr lang="it-IT" sz="1900" dirty="0" smtClean="0"/>
              <a:t>Permette al programmatore il controllo della pipeline grafica</a:t>
            </a:r>
          </a:p>
          <a:p>
            <a:pPr lvl="1"/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SHADING MODEL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0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700" dirty="0" smtClean="0"/>
              <a:t>RENDERING EQUATION</a:t>
            </a:r>
            <a:endParaRPr lang="it-IT" sz="3700" dirty="0"/>
          </a:p>
        </p:txBody>
      </p:sp>
      <p:graphicFrame>
        <p:nvGraphicFramePr>
          <p:cNvPr id="6" name="Ogget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454144"/>
              </p:ext>
            </p:extLst>
          </p:nvPr>
        </p:nvGraphicFramePr>
        <p:xfrm>
          <a:off x="1719263" y="2727325"/>
          <a:ext cx="54197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zione" r:id="rId3" imgW="2361960" imgH="368280" progId="Equation.3">
                  <p:embed/>
                </p:oleObj>
              </mc:Choice>
              <mc:Fallback>
                <p:oleObj name="Equazione" r:id="rId3" imgW="236196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2727325"/>
                        <a:ext cx="5419725" cy="846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467544" y="1772816"/>
            <a:ext cx="82089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 smtClean="0"/>
              <a:t>Descrive come la luce si comporta all’interno di una scena ad un punto </a:t>
            </a:r>
            <a:r>
              <a:rPr lang="it-IT" sz="1900" i="1" dirty="0" smtClean="0"/>
              <a:t>x</a:t>
            </a:r>
            <a:r>
              <a:rPr lang="it-IT" sz="1900" dirty="0" smtClean="0"/>
              <a:t> lungo la direzione </a:t>
            </a:r>
            <a:r>
              <a:rPr lang="it-IT" sz="1900" i="1" dirty="0" smtClean="0"/>
              <a:t>v</a:t>
            </a:r>
            <a:r>
              <a:rPr lang="it-IT" sz="1900" dirty="0" smtClean="0"/>
              <a:t> </a:t>
            </a:r>
            <a:endParaRPr lang="it-IT" sz="19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575556" y="3789040"/>
                <a:ext cx="7992888" cy="2507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700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it-IT" sz="1700" dirty="0" smtClean="0"/>
                  <a:t> = luce uscente dal punto </a:t>
                </a:r>
                <a:r>
                  <a:rPr lang="it-IT" sz="1700" i="1" dirty="0" smtClean="0"/>
                  <a:t>x</a:t>
                </a:r>
                <a:r>
                  <a:rPr lang="it-IT" sz="1700" dirty="0" smtClean="0"/>
                  <a:t> lungo la direzione </a:t>
                </a:r>
                <a:r>
                  <a:rPr lang="it-IT" sz="1700" i="1" dirty="0" smtClean="0"/>
                  <a:t>v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r>
                      <a:rPr lang="it-IT" sz="1700" b="0" i="1" smtClean="0">
                        <a:latin typeface="Cambria Math"/>
                      </a:rPr>
                      <m:t>(</m:t>
                    </m:r>
                    <m:r>
                      <a:rPr lang="it-IT" sz="1700" b="0" i="1" smtClean="0">
                        <a:latin typeface="Cambria Math"/>
                      </a:rPr>
                      <m:t>𝑣</m:t>
                    </m:r>
                    <m:r>
                      <a:rPr lang="it-IT" sz="17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it-IT" sz="1700" i="1" dirty="0" smtClean="0"/>
                  <a:t> = </a:t>
                </a:r>
                <a:r>
                  <a:rPr lang="it-IT" sz="1700" dirty="0" smtClean="0"/>
                  <a:t>luce emessa al punto </a:t>
                </a:r>
                <a:r>
                  <a:rPr lang="it-IT" sz="1700" i="1" dirty="0" smtClean="0"/>
                  <a:t>x</a:t>
                </a:r>
                <a:r>
                  <a:rPr lang="it-IT" sz="1700" dirty="0" smtClean="0"/>
                  <a:t> lungo la direzione </a:t>
                </a:r>
                <a:r>
                  <a:rPr lang="it-IT" sz="1700" i="1" dirty="0" smtClean="0"/>
                  <a:t>v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/>
                      </a:rPr>
                      <m:t>(</m:t>
                    </m:r>
                    <m:r>
                      <a:rPr lang="it-IT" sz="1700" b="0" i="1" smtClean="0">
                        <a:latin typeface="Cambria Math"/>
                      </a:rPr>
                      <m:t>𝑙</m:t>
                    </m:r>
                    <m:r>
                      <a:rPr lang="it-IT" sz="17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it-IT" sz="1700" dirty="0" smtClean="0"/>
                  <a:t> = luce entrante al punto </a:t>
                </a:r>
                <a:r>
                  <a:rPr lang="it-IT" sz="1700" i="1" dirty="0" smtClean="0"/>
                  <a:t>x</a:t>
                </a:r>
                <a:r>
                  <a:rPr lang="it-IT" sz="1700" dirty="0" smtClean="0"/>
                  <a:t> da direzione </a:t>
                </a:r>
                <a:r>
                  <a:rPr lang="it-IT" sz="1700" i="1" dirty="0" smtClean="0"/>
                  <a:t>l</a:t>
                </a:r>
                <a:endParaRPr lang="it-IT" sz="17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it-IT" sz="17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4"/>
                          </m:rPr>
                          <a:rPr lang="el-GR" sz="1700" i="1" smtClean="0">
                            <a:latin typeface="Cambria Math"/>
                            <a:ea typeface="Cambria Math"/>
                          </a:rPr>
                          <m:t>Ω</m:t>
                        </m:r>
                      </m:sub>
                      <m:sup>
                        <m:r>
                          <a:rPr lang="it-IT" sz="1700" b="0" i="1" smtClean="0">
                            <a:latin typeface="Cambria Math"/>
                          </a:rPr>
                          <m:t> </m:t>
                        </m:r>
                      </m:sup>
                      <m:e>
                        <m:r>
                          <a:rPr lang="it-IT" sz="17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it-IT" sz="17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it-IT" sz="1700" b="0" i="1" smtClean="0">
                                <a:latin typeface="Cambria Math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sz="17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sz="1700" b="0" i="1" smtClean="0">
                                <a:latin typeface="Cambria Math"/>
                              </a:rPr>
                              <m:t>𝑙</m:t>
                            </m:r>
                          </m:e>
                        </m:d>
                      </m:e>
                    </m:nary>
                    <m:d>
                      <m:d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700" b="0" i="1" smtClean="0">
                            <a:latin typeface="Cambria Math"/>
                          </a:rPr>
                          <m:t>𝑛</m:t>
                        </m:r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</m:d>
                    <m:r>
                      <a:rPr lang="it-IT" sz="1700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it-IT" sz="17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700" i="1" dirty="0" smtClean="0"/>
                  <a:t> = </a:t>
                </a:r>
                <a:r>
                  <a:rPr lang="it-IT" sz="1700" dirty="0" smtClean="0"/>
                  <a:t>luce riflessa dal punto </a:t>
                </a:r>
                <a:r>
                  <a:rPr lang="it-IT" sz="1700" i="1" dirty="0" smtClean="0"/>
                  <a:t>x </a:t>
                </a:r>
                <a:r>
                  <a:rPr lang="it-IT" sz="1700" dirty="0" smtClean="0"/>
                  <a:t>lungo la direzione </a:t>
                </a:r>
                <a:r>
                  <a:rPr lang="it-IT" sz="1700" i="1" dirty="0" smtClean="0"/>
                  <a:t>v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/>
                      </a:rPr>
                      <m:t>𝑓</m:t>
                    </m:r>
                    <m:r>
                      <a:rPr lang="it-IT" sz="1700" b="0" i="1" smtClean="0">
                        <a:latin typeface="Cambria Math"/>
                      </a:rPr>
                      <m:t>(</m:t>
                    </m:r>
                    <m:r>
                      <a:rPr lang="it-IT" sz="1700" b="0" i="1" smtClean="0">
                        <a:latin typeface="Cambria Math"/>
                      </a:rPr>
                      <m:t>𝑙</m:t>
                    </m:r>
                    <m:r>
                      <a:rPr lang="it-IT" sz="1700" b="0" i="1" smtClean="0">
                        <a:latin typeface="Cambria Math"/>
                      </a:rPr>
                      <m:t>,</m:t>
                    </m:r>
                    <m:r>
                      <a:rPr lang="it-IT" sz="1700" b="0" i="1" smtClean="0">
                        <a:latin typeface="Cambria Math"/>
                      </a:rPr>
                      <m:t>𝑣</m:t>
                    </m:r>
                    <m:r>
                      <a:rPr lang="it-IT" sz="17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it-IT" sz="1700" i="1" dirty="0" smtClean="0"/>
                  <a:t> = </a:t>
                </a:r>
                <a:r>
                  <a:rPr lang="it-IT" sz="1700" dirty="0" smtClean="0"/>
                  <a:t>percentuale di luce riflessa nel punto </a:t>
                </a:r>
                <a:r>
                  <a:rPr lang="it-IT" sz="1700" i="1" dirty="0" smtClean="0"/>
                  <a:t>x</a:t>
                </a:r>
                <a:r>
                  <a:rPr lang="it-IT" sz="1700" dirty="0" smtClean="0"/>
                  <a:t> da </a:t>
                </a:r>
                <a:r>
                  <a:rPr lang="it-IT" sz="1700" i="1" dirty="0" smtClean="0"/>
                  <a:t>l</a:t>
                </a:r>
                <a:r>
                  <a:rPr lang="it-IT" sz="1700" dirty="0" smtClean="0"/>
                  <a:t> lungo </a:t>
                </a:r>
                <a:r>
                  <a:rPr lang="it-IT" sz="1700" i="1" dirty="0" smtClean="0"/>
                  <a:t>v </a:t>
                </a:r>
                <a:r>
                  <a:rPr lang="it-IT" sz="1700" dirty="0" smtClean="0"/>
                  <a:t>(BRDF)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sz="1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it-IT" sz="1700" b="0" i="1" smtClean="0">
                            <a:latin typeface="Cambria Math"/>
                          </a:rPr>
                          <m:t>𝑛</m:t>
                        </m:r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it-IT" sz="17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</m:d>
                  </m:oMath>
                </a14:m>
                <a:r>
                  <a:rPr lang="it-IT" sz="1700" i="1" dirty="0" smtClean="0"/>
                  <a:t> = </a:t>
                </a:r>
                <a:r>
                  <a:rPr lang="it-IT" sz="1700" dirty="0" smtClean="0"/>
                  <a:t>attenuazione della luce entrante dovuta all’angolo di incidenza rispetto </a:t>
                </a:r>
                <a:r>
                  <a:rPr lang="it-IT" sz="1700" i="1" dirty="0" smtClean="0"/>
                  <a:t>n</a:t>
                </a: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6" y="3789040"/>
                <a:ext cx="7992888" cy="2507418"/>
              </a:xfrm>
              <a:prstGeom prst="rect">
                <a:avLst/>
              </a:prstGeom>
              <a:blipFill rotWithShape="1">
                <a:blip r:embed="rId5"/>
                <a:stretch>
                  <a:fillRect l="-4649" b="-4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nello 9"/>
          <p:cNvSpPr/>
          <p:nvPr/>
        </p:nvSpPr>
        <p:spPr>
          <a:xfrm rot="20499951">
            <a:off x="3928262" y="2731560"/>
            <a:ext cx="1008112" cy="648072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2" name="Connettore 7 11"/>
          <p:cNvCxnSpPr>
            <a:stCxn id="10" idx="4"/>
          </p:cNvCxnSpPr>
          <p:nvPr/>
        </p:nvCxnSpPr>
        <p:spPr>
          <a:xfrm rot="16200000" flipH="1">
            <a:off x="4694203" y="3203226"/>
            <a:ext cx="158556" cy="47847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4932041" y="3394228"/>
            <a:ext cx="8640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i="1" dirty="0" smtClean="0">
                <a:solidFill>
                  <a:srgbClr val="FF0000"/>
                </a:solidFill>
              </a:rPr>
              <a:t>BRDF</a:t>
            </a:r>
            <a:endParaRPr lang="it-IT" sz="17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700" dirty="0" smtClean="0"/>
              <a:t>RENDERING EQUATION</a:t>
            </a:r>
            <a:endParaRPr lang="it-IT" sz="3700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1672208"/>
            <a:ext cx="8229600" cy="1612776"/>
          </a:xfrm>
        </p:spPr>
        <p:txBody>
          <a:bodyPr>
            <a:normAutofit/>
          </a:bodyPr>
          <a:lstStyle/>
          <a:p>
            <a:r>
              <a:rPr lang="it-IT" sz="2300" dirty="0" smtClean="0"/>
              <a:t>BRDF (</a:t>
            </a:r>
            <a:r>
              <a:rPr lang="it-IT" sz="2300" dirty="0" err="1" smtClean="0"/>
              <a:t>Bidirectional</a:t>
            </a:r>
            <a:r>
              <a:rPr lang="it-IT" sz="2300" dirty="0" smtClean="0"/>
              <a:t> </a:t>
            </a:r>
            <a:r>
              <a:rPr lang="it-IT" sz="2300" dirty="0" err="1" smtClean="0"/>
              <a:t>Reflectance</a:t>
            </a:r>
            <a:r>
              <a:rPr lang="it-IT" sz="2300" dirty="0" smtClean="0"/>
              <a:t> Distribution </a:t>
            </a:r>
            <a:r>
              <a:rPr lang="it-IT" sz="2300" dirty="0" err="1" smtClean="0"/>
              <a:t>Function</a:t>
            </a:r>
            <a:r>
              <a:rPr lang="it-IT" sz="2300" dirty="0" smtClean="0"/>
              <a:t>)</a:t>
            </a:r>
          </a:p>
          <a:p>
            <a:pPr lvl="1"/>
            <a:r>
              <a:rPr lang="it-IT" sz="1900" dirty="0"/>
              <a:t>Restituisce un valore RGB </a:t>
            </a:r>
            <a:endParaRPr lang="it-IT" sz="1900" dirty="0" smtClean="0"/>
          </a:p>
          <a:p>
            <a:pPr lvl="1"/>
            <a:r>
              <a:rPr lang="it-IT" sz="1900" dirty="0" smtClean="0"/>
              <a:t>Rappresenta la quantità di luce riflessa da </a:t>
            </a:r>
            <a:r>
              <a:rPr lang="it-IT" sz="1900" i="1" dirty="0" smtClean="0"/>
              <a:t>l</a:t>
            </a:r>
            <a:r>
              <a:rPr lang="it-IT" sz="1900" dirty="0" smtClean="0"/>
              <a:t> lungo </a:t>
            </a:r>
            <a:r>
              <a:rPr lang="it-IT" sz="1900" i="1" dirty="0" smtClean="0"/>
              <a:t>v</a:t>
            </a:r>
          </a:p>
        </p:txBody>
      </p:sp>
      <p:pic>
        <p:nvPicPr>
          <p:cNvPr id="52226" name="Picture 2" descr="E:\Ale\Uni\Tesina\brdfspec+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80" y="4581128"/>
            <a:ext cx="4154241" cy="19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/>
              <p:cNvSpPr txBox="1">
                <a:spLocks/>
              </p:cNvSpPr>
              <p:nvPr/>
            </p:nvSpPr>
            <p:spPr>
              <a:xfrm>
                <a:off x="467544" y="3068960"/>
                <a:ext cx="8229600" cy="1944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2300" dirty="0" smtClean="0"/>
                  <a:t>Per essere fisicamente plausibile deve rispettare:</a:t>
                </a:r>
              </a:p>
              <a:p>
                <a:pPr lvl="1"/>
                <a:r>
                  <a:rPr lang="it-IT" sz="1900" dirty="0" smtClean="0"/>
                  <a:t>Reciprocità →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it-IT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/>
                          </a:rPr>
                          <m:t>𝑙</m:t>
                        </m:r>
                        <m:r>
                          <a:rPr lang="it-IT" sz="1800" i="1">
                            <a:latin typeface="Cambria Math"/>
                          </a:rPr>
                          <m:t>,</m:t>
                        </m:r>
                        <m:r>
                          <a:rPr lang="it-IT" sz="18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it-IT" sz="1800" i="1">
                        <a:latin typeface="Cambria Math"/>
                      </a:rPr>
                      <m:t>=</m:t>
                    </m:r>
                    <m:r>
                      <a:rPr lang="it-IT" sz="1800" i="1">
                        <a:latin typeface="Cambria Math"/>
                      </a:rPr>
                      <m:t>𝑓</m:t>
                    </m:r>
                    <m:r>
                      <a:rPr lang="it-IT" sz="1800" i="1">
                        <a:latin typeface="Cambria Math"/>
                      </a:rPr>
                      <m:t>(</m:t>
                    </m:r>
                    <m:r>
                      <a:rPr lang="it-IT" sz="1800" i="1">
                        <a:latin typeface="Cambria Math"/>
                      </a:rPr>
                      <m:t>𝑣</m:t>
                    </m:r>
                    <m:r>
                      <a:rPr lang="it-IT" sz="1800" i="1">
                        <a:latin typeface="Cambria Math"/>
                      </a:rPr>
                      <m:t>,</m:t>
                    </m:r>
                    <m:r>
                      <a:rPr lang="it-IT" sz="1800" i="1">
                        <a:latin typeface="Cambria Math"/>
                      </a:rPr>
                      <m:t>𝑙</m:t>
                    </m:r>
                    <m:r>
                      <a:rPr lang="it-IT" sz="1800" i="1">
                        <a:latin typeface="Cambria Math"/>
                      </a:rPr>
                      <m:t>)</m:t>
                    </m:r>
                  </m:oMath>
                </a14:m>
                <a:endParaRPr lang="it-IT" sz="1800" dirty="0"/>
              </a:p>
              <a:p>
                <a:pPr lvl="1"/>
                <a:r>
                  <a:rPr lang="it-IT" sz="1900" dirty="0" smtClean="0"/>
                  <a:t>Conservazione dell’energia →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/>
                        <a:ea typeface="Cambria Math"/>
                      </a:rPr>
                      <m:t>∀ </m:t>
                    </m:r>
                    <m:r>
                      <a:rPr lang="it-IT" sz="1800" i="1">
                        <a:latin typeface="Cambria Math"/>
                        <a:ea typeface="Cambria Math"/>
                      </a:rPr>
                      <m:t>𝑙</m:t>
                    </m:r>
                    <m:r>
                      <a:rPr lang="it-IT" sz="1800" i="1">
                        <a:latin typeface="Cambria Math"/>
                        <a:ea typeface="Cambria Math"/>
                      </a:rPr>
                      <m:t>,  </m:t>
                    </m:r>
                    <m:nary>
                      <m:naryPr>
                        <m:ctrlPr>
                          <a:rPr lang="it-IT" sz="18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Ω</m:t>
                        </m:r>
                      </m:sub>
                      <m:sup>
                        <m:r>
                          <a:rPr lang="it-IT" sz="1800" i="1">
                            <a:latin typeface="Cambria Math"/>
                            <a:ea typeface="Cambria Math"/>
                          </a:rPr>
                          <m:t> </m:t>
                        </m:r>
                      </m:sup>
                      <m:e>
                        <m:r>
                          <a:rPr lang="it-IT" sz="1800" i="1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it-IT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ctrlPr>
                              <a:rPr lang="it-IT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r>
                          <a:rPr lang="it-IT" sz="1800" i="1">
                            <a:latin typeface="Cambria Math"/>
                            <a:ea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it-IT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it-IT" sz="1800" i="1">
                            <a:latin typeface="Cambria Math"/>
                            <a:ea typeface="Cambria Math"/>
                          </a:rPr>
                          <m:t>≤1</m:t>
                        </m:r>
                      </m:e>
                    </m:nary>
                  </m:oMath>
                </a14:m>
                <a:endParaRPr lang="it-IT" sz="1900" dirty="0" smtClean="0"/>
              </a:p>
              <a:p>
                <a:pPr lvl="1"/>
                <a:endParaRPr lang="it-IT" sz="1900" dirty="0" smtClean="0"/>
              </a:p>
            </p:txBody>
          </p:sp>
        </mc:Choice>
        <mc:Fallback xmlns="">
          <p:sp>
            <p:nvSpPr>
              <p:cNvPr id="6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68960"/>
                <a:ext cx="8229600" cy="1944216"/>
              </a:xfrm>
              <a:prstGeom prst="rect">
                <a:avLst/>
              </a:prstGeom>
              <a:blipFill rotWithShape="1">
                <a:blip r:embed="rId3"/>
                <a:stretch>
                  <a:fillRect l="-667" t="-2194" b="-1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28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700" dirty="0" smtClean="0"/>
              <a:t>DIFFUSE BRDF</a:t>
            </a:r>
            <a:endParaRPr lang="it-IT" sz="37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"/>
          </p:nvPr>
        </p:nvSpPr>
        <p:spPr>
          <a:xfrm>
            <a:off x="457200" y="1769361"/>
            <a:ext cx="8229600" cy="1803655"/>
          </a:xfrm>
        </p:spPr>
        <p:txBody>
          <a:bodyPr>
            <a:normAutofit/>
          </a:bodyPr>
          <a:lstStyle/>
          <a:p>
            <a:r>
              <a:rPr lang="it-IT" sz="2300" dirty="0" smtClean="0"/>
              <a:t>Modello di </a:t>
            </a:r>
            <a:r>
              <a:rPr lang="it-IT" sz="2300" i="1" dirty="0" smtClean="0"/>
              <a:t>Lambert</a:t>
            </a:r>
          </a:p>
          <a:p>
            <a:pPr lvl="1"/>
            <a:r>
              <a:rPr lang="it-IT" sz="1900" dirty="0" smtClean="0"/>
              <a:t>Il più semplice e il più diffuso</a:t>
            </a:r>
          </a:p>
          <a:p>
            <a:pPr lvl="1"/>
            <a:r>
              <a:rPr lang="it-IT" sz="1900" dirty="0" smtClean="0"/>
              <a:t>Massima efficienza (la BRDF è una costante!)</a:t>
            </a:r>
          </a:p>
          <a:p>
            <a:pPr lvl="1"/>
            <a:r>
              <a:rPr lang="it-IT" sz="1900" dirty="0" smtClean="0"/>
              <a:t>Ottimo rapporto ‘qualità/</a:t>
            </a:r>
            <a:r>
              <a:rPr lang="it-IT" sz="1900" dirty="0" err="1" smtClean="0"/>
              <a:t>prezzo’</a:t>
            </a:r>
            <a:endParaRPr lang="it-IT" sz="1900" dirty="0" smtClean="0"/>
          </a:p>
          <a:p>
            <a:pPr lvl="1"/>
            <a:endParaRPr lang="it-IT" sz="1900" dirty="0" smtClean="0"/>
          </a:p>
        </p:txBody>
      </p:sp>
      <p:graphicFrame>
        <p:nvGraphicFramePr>
          <p:cNvPr id="4" name="Ogget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632320"/>
              </p:ext>
            </p:extLst>
          </p:nvPr>
        </p:nvGraphicFramePr>
        <p:xfrm>
          <a:off x="3059832" y="3622254"/>
          <a:ext cx="2520280" cy="886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8" name="Equazione" r:id="rId4" imgW="1155600" imgH="406080" progId="Equation.3">
                  <p:embed/>
                </p:oleObj>
              </mc:Choice>
              <mc:Fallback>
                <p:oleObj name="Equazione" r:id="rId4" imgW="115560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622254"/>
                        <a:ext cx="2520280" cy="8868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539552" y="4797152"/>
            <a:ext cx="7920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i="1" dirty="0" err="1" smtClean="0"/>
              <a:t>C</a:t>
            </a:r>
            <a:r>
              <a:rPr lang="it-IT" sz="1200" b="1" i="1" dirty="0" err="1" smtClean="0"/>
              <a:t>diff</a:t>
            </a:r>
            <a:r>
              <a:rPr lang="it-IT" sz="1200" b="1" i="1" dirty="0" smtClean="0"/>
              <a:t>  </a:t>
            </a:r>
            <a:r>
              <a:rPr lang="it-IT" sz="1500" dirty="0" smtClean="0"/>
              <a:t>= </a:t>
            </a:r>
            <a:r>
              <a:rPr lang="it-IT" sz="1500" i="1" dirty="0" smtClean="0"/>
              <a:t>diffuse color, </a:t>
            </a:r>
            <a:r>
              <a:rPr lang="it-IT" sz="1500" dirty="0" smtClean="0"/>
              <a:t>valore</a:t>
            </a:r>
            <a:r>
              <a:rPr lang="it-IT" sz="1500" i="1" dirty="0" smtClean="0"/>
              <a:t> </a:t>
            </a:r>
            <a:r>
              <a:rPr lang="it-IT" sz="1500" dirty="0" smtClean="0"/>
              <a:t>RGB che rappresenta la frazione di luce </a:t>
            </a:r>
            <a:r>
              <a:rPr lang="it-IT" sz="1500" dirty="0" err="1" smtClean="0"/>
              <a:t>diffusivamente</a:t>
            </a:r>
            <a:r>
              <a:rPr lang="it-IT" sz="1500" dirty="0" smtClean="0"/>
              <a:t> riflessa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6290</TotalTime>
  <Words>2744</Words>
  <Application>Microsoft Office PowerPoint</Application>
  <PresentationFormat>Presentazione su schermo (4:3)</PresentationFormat>
  <Paragraphs>305</Paragraphs>
  <Slides>46</Slides>
  <Notes>4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48" baseType="lpstr">
      <vt:lpstr>Luna</vt:lpstr>
      <vt:lpstr>Equazione</vt:lpstr>
      <vt:lpstr>PHYSICALLY BASED SHADING in REAL TIME </vt:lpstr>
      <vt:lpstr>INDICE</vt:lpstr>
      <vt:lpstr>MODELLO DI OMBREGGIATURA DI SCENE 3D BASATO SULLA FISICA PER I RENDERING IN TEMPO REALE</vt:lpstr>
      <vt:lpstr>Perchè physically based?</vt:lpstr>
      <vt:lpstr>Cosa significa real time?</vt:lpstr>
      <vt:lpstr>SHADING MODEL</vt:lpstr>
      <vt:lpstr>RENDERING EQUATION</vt:lpstr>
      <vt:lpstr>RENDERING EQUATION</vt:lpstr>
      <vt:lpstr>DIFFUSE BRDF</vt:lpstr>
      <vt:lpstr>SPECULAR BRDF</vt:lpstr>
      <vt:lpstr>Microfacet model</vt:lpstr>
      <vt:lpstr>Presentazione standard di PowerPoint</vt:lpstr>
      <vt:lpstr>NORMAL DISTRIBUTION FUNCTION (NDF)</vt:lpstr>
      <vt:lpstr>NORMAL DISTRIBUTION FUNCTION (NDF)</vt:lpstr>
      <vt:lpstr>NORMAL DISTRIBUTION FUNCTION (NDF)</vt:lpstr>
      <vt:lpstr>NORMAL DISTRIBUTION FUNCTION (NDF)</vt:lpstr>
      <vt:lpstr>GEOMETRY FUNCTION</vt:lpstr>
      <vt:lpstr>GEOMETRY FUNCTION</vt:lpstr>
      <vt:lpstr>FRESNEL REFLECTANCE</vt:lpstr>
      <vt:lpstr>FRESNEL REFLECTANCE</vt:lpstr>
      <vt:lpstr>LIGHTING MODEL</vt:lpstr>
      <vt:lpstr>ENVIRONMENTAL LIGHTING</vt:lpstr>
      <vt:lpstr>IMPLEMENTAZIONE SHADER</vt:lpstr>
      <vt:lpstr>THREE.JS</vt:lpstr>
      <vt:lpstr>Il modello</vt:lpstr>
      <vt:lpstr>Shading model – Luce diretta</vt:lpstr>
      <vt:lpstr>Shading model – Luce ambientale</vt:lpstr>
      <vt:lpstr>Shading model – Luce diretta + ambientale</vt:lpstr>
      <vt:lpstr>Clearcoat effect</vt:lpstr>
      <vt:lpstr>Clearcoat effect</vt:lpstr>
      <vt:lpstr>Sparkle effect</vt:lpstr>
      <vt:lpstr>Sparkle effect</vt:lpstr>
      <vt:lpstr>Risultato finale – Shadowmap + Occlusion</vt:lpstr>
      <vt:lpstr>Risultato finale - Applicazione in Three.js</vt:lpstr>
      <vt:lpstr>Grazie dell’attenzione</vt:lpstr>
      <vt:lpstr>Slide Bonus</vt:lpstr>
      <vt:lpstr>REAL TIME RENDERING PIPELINE</vt:lpstr>
      <vt:lpstr>NORMAL DISTRIBUTION FUNCTION (NDF)</vt:lpstr>
      <vt:lpstr>FRESNEL REFLECTANCE</vt:lpstr>
      <vt:lpstr>LIGHTING MODEL</vt:lpstr>
      <vt:lpstr>Ambient diffuse</vt:lpstr>
      <vt:lpstr>Ambient diffuse</vt:lpstr>
      <vt:lpstr>Ambient specular</vt:lpstr>
      <vt:lpstr>Gamma-Correction</vt:lpstr>
      <vt:lpstr>Shading model – Luce diretta</vt:lpstr>
      <vt:lpstr>Shading model – Luce diretta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SHADING in real time using Three.js</dc:title>
  <dc:creator>Alessio</dc:creator>
  <cp:lastModifiedBy>Alessio</cp:lastModifiedBy>
  <cp:revision>331</cp:revision>
  <dcterms:created xsi:type="dcterms:W3CDTF">2014-09-18T13:49:51Z</dcterms:created>
  <dcterms:modified xsi:type="dcterms:W3CDTF">2014-10-21T21:30:18Z</dcterms:modified>
</cp:coreProperties>
</file>